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rels" ContentType="application/vnd.openxmlformats-package.relationships+xml"/>
  <Override PartName="/ppt/slides/slide14.xml" ContentType="application/vnd.openxmlformats-officedocument.presentationml.slide+xml"/>
  <Override PartName="/ppt/embeddings/oleObject1.bin" ContentType="application/vnd.openxmlformats-officedocument.oleObject"/>
  <Default Extension="xml" ContentType="application/xml"/>
  <Override PartName="/ppt/tableStyles.xml" ContentType="application/vnd.openxmlformats-officedocument.presentationml.tableStyles+xml"/>
  <Override PartName="/ppt/embeddings/Microsoft_Equation5.bin" ContentType="application/vnd.openxmlformats-officedocument.oleObject"/>
  <Override PartName="/ppt/embeddings/Microsoft_Equation16.bin" ContentType="application/vnd.openxmlformats-officedocument.oleObject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embeddings/Microsoft_Equation4.bin" ContentType="application/vnd.openxmlformats-officedocument.oleObject"/>
  <Override PartName="/ppt/slides/slide44.xml" ContentType="application/vnd.openxmlformats-officedocument.presentationml.slide+xml"/>
  <Override PartName="/ppt/embeddings/Microsoft_Equation15.bin" ContentType="application/vnd.openxmlformats-officedocument.oleObject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notesSlides/notesSlide6.xml" ContentType="application/vnd.openxmlformats-officedocument.presentationml.notesSlide+xml"/>
  <Override PartName="/ppt/embeddings/Microsoft_Equation3.bin" ContentType="application/vnd.openxmlformats-officedocument.oleObject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embeddings/Microsoft_Equation14.bin" ContentType="application/vnd.openxmlformats-officedocument.oleObject"/>
  <Default Extension="pict" ContentType="image/pict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embeddings/Microsoft_Equation9.bin" ContentType="application/vnd.openxmlformats-officedocument.oleObject"/>
  <Override PartName="/ppt/notesSlides/notesSlide5.xml" ContentType="application/vnd.openxmlformats-officedocument.presentationml.notesSlide+xml"/>
  <Override PartName="/ppt/embeddings/Microsoft_Equation2.bin" ContentType="application/vnd.openxmlformats-officedocument.oleObject"/>
  <Override PartName="/ppt/slides/slide42.xml" ContentType="application/vnd.openxmlformats-officedocument.presentationml.slide+xml"/>
  <Override PartName="/ppt/embeddings/Microsoft_Equation13.bin" ContentType="application/vnd.openxmlformats-officedocument.oleObject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embeddings/Microsoft_Equation8.bin" ContentType="application/vnd.openxmlformats-officedocument.oleObject"/>
  <Override PartName="/ppt/embeddings/Microsoft_Equation19.bin" ContentType="application/vnd.openxmlformats-officedocument.oleObject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embeddings/Microsoft_Equation1.bin" ContentType="application/vnd.openxmlformats-officedocument.oleObject"/>
  <Override PartName="/ppt/slides/slide41.xml" ContentType="application/vnd.openxmlformats-officedocument.presentationml.slide+xml"/>
  <Override PartName="/ppt/theme/theme3.xml" ContentType="application/vnd.openxmlformats-officedocument.theme+xml"/>
  <Override PartName="/ppt/embeddings/Microsoft_Equation12.bin" ContentType="application/vnd.openxmlformats-officedocument.oleObject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embeddings/oleObject3.bin" ContentType="application/vnd.openxmlformats-officedocument.oleObject"/>
  <Override PartName="/ppt/embeddings/Microsoft_Equation7.bin" ContentType="application/vnd.openxmlformats-officedocument.oleObject"/>
  <Override PartName="/ppt/embeddings/Microsoft_Equation18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11.bin" ContentType="application/vnd.openxmlformats-officedocument.oleObject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embeddings/oleObject2.bin" ContentType="application/vnd.openxmlformats-officedocument.oleObject"/>
  <Override PartName="/ppt/embeddings/Microsoft_Equation6.bin" ContentType="application/vnd.openxmlformats-officedocument.oleObject"/>
  <Override PartName="/ppt/embeddings/Microsoft_Equation17.bin" ContentType="application/vnd.openxmlformats-officedocument.oleObject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embeddings/Microsoft_Equation10.bin" ContentType="application/vnd.openxmlformats-officedocument.oleObject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73" r:id="rId2"/>
    <p:sldId id="274" r:id="rId3"/>
    <p:sldId id="450" r:id="rId4"/>
    <p:sldId id="397" r:id="rId5"/>
    <p:sldId id="365" r:id="rId6"/>
    <p:sldId id="366" r:id="rId7"/>
    <p:sldId id="416" r:id="rId8"/>
    <p:sldId id="377" r:id="rId9"/>
    <p:sldId id="418" r:id="rId10"/>
    <p:sldId id="323" r:id="rId11"/>
    <p:sldId id="324" r:id="rId12"/>
    <p:sldId id="424" r:id="rId13"/>
    <p:sldId id="330" r:id="rId14"/>
    <p:sldId id="405" r:id="rId15"/>
    <p:sldId id="352" r:id="rId16"/>
    <p:sldId id="410" r:id="rId17"/>
    <p:sldId id="409" r:id="rId18"/>
    <p:sldId id="371" r:id="rId19"/>
    <p:sldId id="401" r:id="rId20"/>
    <p:sldId id="411" r:id="rId21"/>
    <p:sldId id="385" r:id="rId22"/>
    <p:sldId id="301" r:id="rId23"/>
    <p:sldId id="302" r:id="rId24"/>
    <p:sldId id="442" r:id="rId25"/>
    <p:sldId id="338" r:id="rId26"/>
    <p:sldId id="443" r:id="rId27"/>
    <p:sldId id="322" r:id="rId28"/>
    <p:sldId id="448" r:id="rId29"/>
    <p:sldId id="449" r:id="rId30"/>
    <p:sldId id="446" r:id="rId31"/>
    <p:sldId id="447" r:id="rId32"/>
    <p:sldId id="426" r:id="rId33"/>
    <p:sldId id="257" r:id="rId34"/>
    <p:sldId id="415" r:id="rId35"/>
    <p:sldId id="436" r:id="rId36"/>
    <p:sldId id="403" r:id="rId37"/>
    <p:sldId id="404" r:id="rId38"/>
    <p:sldId id="445" r:id="rId39"/>
    <p:sldId id="441" r:id="rId40"/>
    <p:sldId id="440" r:id="rId41"/>
    <p:sldId id="437" r:id="rId42"/>
    <p:sldId id="438" r:id="rId43"/>
    <p:sldId id="439" r:id="rId44"/>
    <p:sldId id="444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ECDB2E"/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7925" autoAdjust="0"/>
    <p:restoredTop sz="95828" autoAdjust="0"/>
  </p:normalViewPr>
  <p:slideViewPr>
    <p:cSldViewPr snapToGrid="0" snapToObjects="1">
      <p:cViewPr>
        <p:scale>
          <a:sx n="100" d="100"/>
          <a:sy n="100" d="100"/>
        </p:scale>
        <p:origin x="-1696" y="-4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handoutMaster" Target="handoutMasters/handoutMaster1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Relationship Id="rId2" Type="http://schemas.openxmlformats.org/officeDocument/2006/relationships/image" Target="../media/image5.emf"/><Relationship Id="rId3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pict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pict"/><Relationship Id="rId2" Type="http://schemas.openxmlformats.org/officeDocument/2006/relationships/image" Target="../media/image101.pict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pict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ict"/><Relationship Id="rId4" Type="http://schemas.openxmlformats.org/officeDocument/2006/relationships/image" Target="../media/image14.pict"/><Relationship Id="rId5" Type="http://schemas.openxmlformats.org/officeDocument/2006/relationships/image" Target="../media/image15.pict"/><Relationship Id="rId6" Type="http://schemas.openxmlformats.org/officeDocument/2006/relationships/image" Target="../media/image16.pict"/><Relationship Id="rId1" Type="http://schemas.openxmlformats.org/officeDocument/2006/relationships/image" Target="../media/image11.pict"/><Relationship Id="rId2" Type="http://schemas.openxmlformats.org/officeDocument/2006/relationships/image" Target="../media/image12.pict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ict"/><Relationship Id="rId2" Type="http://schemas.openxmlformats.org/officeDocument/2006/relationships/image" Target="../media/image27.pict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ict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ict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pict"/><Relationship Id="rId2" Type="http://schemas.openxmlformats.org/officeDocument/2006/relationships/image" Target="../media/image75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6/25/14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6/25/14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1506D8-B588-B44F-9B03-7FC756F7809E}" type="slidenum">
              <a:rPr lang="en-GB"/>
              <a:pPr/>
              <a:t>5</a:t>
            </a:fld>
            <a:endParaRPr lang="en-GB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20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22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23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26, 2014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EIC Users Meeting - Stony Brook University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df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d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df"/><Relationship Id="rId5" Type="http://schemas.openxmlformats.org/officeDocument/2006/relationships/image" Target="../media/image36.png"/><Relationship Id="rId6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d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df"/><Relationship Id="rId5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d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df"/><Relationship Id="rId3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44.pdf"/><Relationship Id="rId5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df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urpdg.dur.ac.uk/hepdata/dvcs.html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oleObject" Target="../embeddings/Microsoft_Equation11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df"/><Relationship Id="rId4" Type="http://schemas.openxmlformats.org/officeDocument/2006/relationships/image" Target="../media/image52.png"/><Relationship Id="rId5" Type="http://schemas.openxmlformats.org/officeDocument/2006/relationships/oleObject" Target="../embeddings/Microsoft_Equation12.bin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2.pdf"/><Relationship Id="rId12" Type="http://schemas.openxmlformats.org/officeDocument/2006/relationships/image" Target="../media/image63.png"/><Relationship Id="rId13" Type="http://schemas.openxmlformats.org/officeDocument/2006/relationships/oleObject" Target="../embeddings/Microsoft_Equation13.bin"/><Relationship Id="rId14" Type="http://schemas.openxmlformats.org/officeDocument/2006/relationships/image" Target="../media/image64.pdf"/><Relationship Id="rId15" Type="http://schemas.openxmlformats.org/officeDocument/2006/relationships/image" Target="../media/image65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54.pdf"/><Relationship Id="rId4" Type="http://schemas.openxmlformats.org/officeDocument/2006/relationships/image" Target="../media/image55.png"/><Relationship Id="rId5" Type="http://schemas.openxmlformats.org/officeDocument/2006/relationships/image" Target="../media/image56.pdf"/><Relationship Id="rId6" Type="http://schemas.openxmlformats.org/officeDocument/2006/relationships/image" Target="../media/image57.png"/><Relationship Id="rId7" Type="http://schemas.openxmlformats.org/officeDocument/2006/relationships/image" Target="../media/image58.pdf"/><Relationship Id="rId8" Type="http://schemas.openxmlformats.org/officeDocument/2006/relationships/image" Target="../media/image59.png"/><Relationship Id="rId9" Type="http://schemas.openxmlformats.org/officeDocument/2006/relationships/image" Target="../media/image60.pdf"/><Relationship Id="rId10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df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51.pdf"/><Relationship Id="rId7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emf"/><Relationship Id="rId5" Type="http://schemas.openxmlformats.org/officeDocument/2006/relationships/image" Target="../media/image72.pdf"/><Relationship Id="rId6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durpdg.dur.ac.uk/hepdata/dvcs.html" TargetMode="External"/><Relationship Id="rId4" Type="http://schemas.openxmlformats.org/officeDocument/2006/relationships/oleObject" Target="../embeddings/Microsoft_Equation14.bin"/><Relationship Id="rId5" Type="http://schemas.openxmlformats.org/officeDocument/2006/relationships/oleObject" Target="../embeddings/Microsoft_Equation15.bin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76.pdf"/><Relationship Id="rId5" Type="http://schemas.openxmlformats.org/officeDocument/2006/relationships/image" Target="../media/image77.png"/><Relationship Id="rId6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d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df"/><Relationship Id="rId5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9.pd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df"/><Relationship Id="rId3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5.pdf"/><Relationship Id="rId3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8" Type="http://schemas.openxmlformats.org/officeDocument/2006/relationships/oleObject" Target="../embeddings/oleObject3.bin"/><Relationship Id="rId9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4" Type="http://schemas.openxmlformats.org/officeDocument/2006/relationships/image" Target="../media/image89.pdf"/><Relationship Id="rId5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7.pd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df"/><Relationship Id="rId3" Type="http://schemas.openxmlformats.org/officeDocument/2006/relationships/image" Target="../media/image9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arxiv.org/abs/arXiv:1209.0683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df"/><Relationship Id="rId4" Type="http://schemas.openxmlformats.org/officeDocument/2006/relationships/image" Target="../media/image95.png"/><Relationship Id="rId5" Type="http://schemas.openxmlformats.org/officeDocument/2006/relationships/oleObject" Target="../embeddings/Microsoft_Equation16.bin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4" Type="http://schemas.openxmlformats.org/officeDocument/2006/relationships/image" Target="../media/image98.pdf"/><Relationship Id="rId5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d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4" Type="http://schemas.openxmlformats.org/officeDocument/2006/relationships/oleObject" Target="../embeddings/Microsoft_Equation17.bin"/><Relationship Id="rId5" Type="http://schemas.openxmlformats.org/officeDocument/2006/relationships/oleObject" Target="../embeddings/Microsoft_Equation18.bin"/><Relationship Id="rId6" Type="http://schemas.openxmlformats.org/officeDocument/2006/relationships/image" Target="../media/image103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4" Type="http://schemas.openxmlformats.org/officeDocument/2006/relationships/image" Target="../media/image106.pdf"/><Relationship Id="rId5" Type="http://schemas.openxmlformats.org/officeDocument/2006/relationships/image" Target="../media/image107.png"/><Relationship Id="rId6" Type="http://schemas.openxmlformats.org/officeDocument/2006/relationships/image" Target="../media/image108.pdf"/><Relationship Id="rId7" Type="http://schemas.openxmlformats.org/officeDocument/2006/relationships/image" Target="../media/image109.png"/><Relationship Id="rId8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d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df"/><Relationship Id="rId3" Type="http://schemas.openxmlformats.org/officeDocument/2006/relationships/image" Target="../media/image11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.bin"/><Relationship Id="rId4" Type="http://schemas.openxmlformats.org/officeDocument/2006/relationships/image" Target="../media/image17.pdf"/><Relationship Id="rId5" Type="http://schemas.openxmlformats.org/officeDocument/2006/relationships/image" Target="../media/image18.png"/><Relationship Id="rId6" Type="http://schemas.openxmlformats.org/officeDocument/2006/relationships/oleObject" Target="../embeddings/Microsoft_Equation2.bin"/><Relationship Id="rId7" Type="http://schemas.openxmlformats.org/officeDocument/2006/relationships/oleObject" Target="../embeddings/Microsoft_Equation3.bin"/><Relationship Id="rId8" Type="http://schemas.openxmlformats.org/officeDocument/2006/relationships/oleObject" Target="../embeddings/Microsoft_Equation4.bin"/><Relationship Id="rId9" Type="http://schemas.openxmlformats.org/officeDocument/2006/relationships/oleObject" Target="../embeddings/Microsoft_Equation5.bin"/><Relationship Id="rId10" Type="http://schemas.openxmlformats.org/officeDocument/2006/relationships/oleObject" Target="../embeddings/Microsoft_Equation6.bin"/><Relationship Id="rId11" Type="http://schemas.openxmlformats.org/officeDocument/2006/relationships/image" Target="../media/image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4" Type="http://schemas.openxmlformats.org/officeDocument/2006/relationships/image" Target="../media/image115.png"/><Relationship Id="rId5" Type="http://schemas.openxmlformats.org/officeDocument/2006/relationships/oleObject" Target="../embeddings/Microsoft_Equation19.bin"/><Relationship Id="rId6" Type="http://schemas.openxmlformats.org/officeDocument/2006/relationships/image" Target="../media/image48.png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hyperlink" Target="https://wiki.bnl.gov/eic/index.php/DIS:_What_is_important" TargetMode="External"/><Relationship Id="rId5" Type="http://schemas.openxmlformats.org/officeDocument/2006/relationships/hyperlink" Target="https://wiki.bnl.gov/eic/index.php/ERHIC_Dedicated_Detector_Design" TargetMode="External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4" Type="http://schemas.openxmlformats.org/officeDocument/2006/relationships/image" Target="../media/image120.pdf"/><Relationship Id="rId5" Type="http://schemas.openxmlformats.org/officeDocument/2006/relationships/image" Target="../media/image121.png"/><Relationship Id="rId6" Type="http://schemas.openxmlformats.org/officeDocument/2006/relationships/image" Target="../media/image122.pdf"/><Relationship Id="rId7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8.pd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4.pd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Equation7.bin"/><Relationship Id="rId5" Type="http://schemas.openxmlformats.org/officeDocument/2006/relationships/image" Target="../media/image20.jpe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df"/><Relationship Id="rId3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png"/><Relationship Id="rId5" Type="http://schemas.openxmlformats.org/officeDocument/2006/relationships/image" Target="../media/image3.emf"/><Relationship Id="rId6" Type="http://schemas.openxmlformats.org/officeDocument/2006/relationships/oleObject" Target="../embeddings/Microsoft_Equation8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9.bin"/><Relationship Id="rId4" Type="http://schemas.openxmlformats.org/officeDocument/2006/relationships/image" Target="../media/image28.png"/><Relationship Id="rId5" Type="http://schemas.openxmlformats.org/officeDocument/2006/relationships/oleObject" Target="../embeddings/Microsoft_Equation10.bin"/><Relationship Id="rId6" Type="http://schemas.openxmlformats.org/officeDocument/2006/relationships/image" Target="../media/image3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92482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Fazio </a:t>
            </a:r>
            <a:r>
              <a:rPr lang="en-GB" sz="1900" b="1" dirty="0">
                <a:solidFill>
                  <a:srgbClr val="333399"/>
                </a:solidFill>
              </a:rPr>
              <a:t/>
            </a:r>
            <a:br>
              <a:rPr lang="en-GB" sz="1900" b="1" dirty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Brookhaven National Laboratory</a:t>
            </a:r>
            <a:br>
              <a:rPr lang="en-GB" sz="1900" b="1" dirty="0" smtClean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Upton, New York</a:t>
            </a:r>
            <a:endParaRPr lang="en-GB" sz="1900" b="1" dirty="0">
              <a:solidFill>
                <a:srgbClr val="333399"/>
              </a:solidFill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415900"/>
            <a:ext cx="7870936" cy="1128134"/>
          </a:xfrm>
          <a:solidFill>
            <a:srgbClr val="FFFFFF"/>
          </a:solidFill>
        </p:spPr>
        <p:txBody>
          <a:bodyPr lIns="93789" tIns="110429" rIns="93789" bIns="46894">
            <a:normAutofit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1800" b="1" dirty="0" smtClean="0">
                <a:solidFill>
                  <a:srgbClr val="FF0000"/>
                </a:solidFill>
              </a:rPr>
              <a:t>Electron Ion Collider Users Meeting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1800" b="1" dirty="0" smtClean="0">
                <a:solidFill>
                  <a:srgbClr val="0000FF"/>
                </a:solidFill>
              </a:rPr>
              <a:t>Stony Brook University of New York, June 24-27, 2014</a:t>
            </a:r>
            <a:endParaRPr lang="en-GB" sz="1700" b="1" i="1" dirty="0" smtClean="0">
              <a:solidFill>
                <a:srgbClr val="0000FF"/>
              </a:solidFill>
              <a:ea typeface="Arial" charset="0"/>
              <a:cs typeface="Arial" charset="0"/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Measuring DVCS in </a:t>
            </a:r>
            <a:r>
              <a:rPr lang="en-GB" sz="2800" b="1" dirty="0" err="1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e+p</a:t>
            </a:r>
            <a:r>
              <a:rPr lang="en-GB" sz="28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 at EIC</a:t>
            </a:r>
          </a:p>
        </p:txBody>
      </p:sp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78" y="1442952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9860" y="1442952"/>
            <a:ext cx="1924228" cy="481057"/>
          </a:xfrm>
          <a:prstGeom prst="rect">
            <a:avLst/>
          </a:prstGeom>
        </p:spPr>
      </p:pic>
      <p:pic>
        <p:nvPicPr>
          <p:cNvPr id="16" name="Picture 15" descr="fig_DVCS-BH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803023" y="3042567"/>
            <a:ext cx="5575300" cy="18669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pic>
        <p:nvPicPr>
          <p:cNvPr id="5" name="Picture 4" descr="20x25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1600" y="647700"/>
            <a:ext cx="4813300" cy="4813300"/>
          </a:xfrm>
          <a:prstGeom prst="rect">
            <a:avLst/>
          </a:prstGeom>
        </p:spPr>
      </p:pic>
      <p:pic>
        <p:nvPicPr>
          <p:cNvPr id="6" name="Picture 5" descr="5x10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21200" y="647700"/>
            <a:ext cx="4813300" cy="481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500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18366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76166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76166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18366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349608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349608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>
            <a:off x="5091968" y="721440"/>
            <a:ext cx="219734" cy="431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4800" y="5352534"/>
            <a:ext cx="4981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BH electron has very low energy (often below 1 </a:t>
            </a:r>
            <a:r>
              <a:rPr lang="en-US" sz="1600" b="1" dirty="0" err="1" smtClean="0"/>
              <a:t>GeV</a:t>
            </a:r>
            <a:r>
              <a:rPr lang="en-US" sz="1600" b="1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Photon for BH (ISR) goes often forward (trough the beam pipe)</a:t>
            </a:r>
          </a:p>
          <a:p>
            <a:endParaRPr lang="en-US" sz="1600" b="1" dirty="0"/>
          </a:p>
        </p:txBody>
      </p:sp>
      <p:sp>
        <p:nvSpPr>
          <p:cNvPr id="22" name="Notched Right Arrow 21"/>
          <p:cNvSpPr/>
          <p:nvPr/>
        </p:nvSpPr>
        <p:spPr>
          <a:xfrm rot="7834775">
            <a:off x="555747" y="798036"/>
            <a:ext cx="345372" cy="203996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918366" y="4689602"/>
            <a:ext cx="5779289" cy="1446710"/>
            <a:chOff x="2918366" y="4689602"/>
            <a:chExt cx="5779289" cy="1446710"/>
          </a:xfrm>
        </p:grpSpPr>
        <p:sp>
          <p:nvSpPr>
            <p:cNvPr id="19" name="TextBox 18"/>
            <p:cNvSpPr txBox="1"/>
            <p:nvPr/>
          </p:nvSpPr>
          <p:spPr>
            <a:xfrm>
              <a:off x="5222288" y="5551536"/>
              <a:ext cx="3475367" cy="584776"/>
            </a:xfrm>
            <a:prstGeom prst="rect">
              <a:avLst/>
            </a:prstGeom>
            <a:noFill/>
            <a:ln w="2222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Important: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em</a:t>
              </a:r>
              <a:r>
                <a:rPr lang="en-US" sz="1600" b="1" dirty="0" smtClean="0">
                  <a:solidFill>
                    <a:srgbClr val="000090"/>
                  </a:solidFill>
                </a:rPr>
                <a:t> Cal must discriminate clusters above noise down to 1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GeV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21" name="Straight Arrow Connector 20"/>
            <p:cNvCxnSpPr>
              <a:stCxn id="19" idx="0"/>
            </p:cNvCxnSpPr>
            <p:nvPr/>
          </p:nvCxnSpPr>
          <p:spPr>
            <a:xfrm rot="16200000" flipV="1">
              <a:off x="4508202" y="3099766"/>
              <a:ext cx="861934" cy="404160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19" idx="0"/>
            </p:cNvCxnSpPr>
            <p:nvPr/>
          </p:nvCxnSpPr>
          <p:spPr>
            <a:xfrm rot="5400000" flipH="1" flipV="1">
              <a:off x="6832379" y="5034307"/>
              <a:ext cx="644822" cy="38963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5" name="Picture 4" descr="5x10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470400" y="654050"/>
            <a:ext cx="4851400" cy="4851400"/>
          </a:xfrm>
          <a:prstGeom prst="rect">
            <a:avLst/>
          </a:prstGeom>
        </p:spPr>
      </p:pic>
      <p:sp>
        <p:nvSpPr>
          <p:cNvPr id="15" name="Notched Right Arrow 14"/>
          <p:cNvSpPr/>
          <p:nvPr/>
        </p:nvSpPr>
        <p:spPr>
          <a:xfrm rot="13750311">
            <a:off x="3012882" y="4792516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685168" y="5268321"/>
            <a:ext cx="417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DVCS most of the photon are less “rear”</a:t>
            </a:r>
          </a:p>
          <a:p>
            <a:r>
              <a:rPr lang="en-US" dirty="0" smtClean="0"/>
              <a:t>Than the electrons: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rejects most of the BH</a:t>
            </a:r>
            <a:endParaRPr lang="en-US" dirty="0"/>
          </a:p>
        </p:txBody>
      </p:sp>
      <p:pic>
        <p:nvPicPr>
          <p:cNvPr id="6" name="Picture 5" descr="20x25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654050"/>
            <a:ext cx="4781550" cy="4781550"/>
          </a:xfrm>
          <a:prstGeom prst="rect">
            <a:avLst/>
          </a:prstGeom>
        </p:spPr>
      </p:pic>
      <p:sp>
        <p:nvSpPr>
          <p:cNvPr id="14" name="Notched Right Arrow 13"/>
          <p:cNvSpPr/>
          <p:nvPr/>
        </p:nvSpPr>
        <p:spPr>
          <a:xfrm rot="17550478">
            <a:off x="116602" y="4856015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20"/>
          <p:cNvGrpSpPr/>
          <p:nvPr/>
        </p:nvGrpSpPr>
        <p:grpSpPr>
          <a:xfrm>
            <a:off x="2362200" y="5225633"/>
            <a:ext cx="2094905" cy="1272977"/>
            <a:chOff x="213356" y="5172273"/>
            <a:chExt cx="2094905" cy="1272977"/>
          </a:xfrm>
        </p:grpSpPr>
        <p:pic>
          <p:nvPicPr>
            <p:cNvPr id="10" name="Picture 32"/>
            <p:cNvPicPr>
              <a:picLocks noChangeAspect="1" noChangeArrowheads="1"/>
            </p:cNvPicPr>
            <p:nvPr/>
          </p:nvPicPr>
          <p:blipFill>
            <a:blip r:embed="rId6"/>
            <a:srcRect l="55154"/>
            <a:stretch>
              <a:fillRect/>
            </a:stretch>
          </p:blipFill>
          <p:spPr bwMode="auto">
            <a:xfrm>
              <a:off x="213356" y="5277473"/>
              <a:ext cx="2094905" cy="11677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728442" y="5172273"/>
              <a:ext cx="1154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and DVCS</a:t>
              </a:r>
              <a:endParaRPr lang="en-US" sz="1400" b="1" dirty="0"/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0" y="5200235"/>
            <a:ext cx="2094905" cy="1260275"/>
            <a:chOff x="2407245" y="5197673"/>
            <a:chExt cx="2094905" cy="1260275"/>
          </a:xfrm>
        </p:grpSpPr>
        <p:pic>
          <p:nvPicPr>
            <p:cNvPr id="9" name="Picture 31"/>
            <p:cNvPicPr>
              <a:picLocks noChangeAspect="1" noChangeArrowheads="1"/>
            </p:cNvPicPr>
            <p:nvPr/>
          </p:nvPicPr>
          <p:blipFill>
            <a:blip r:embed="rId6"/>
            <a:srcRect l="822" r="54330"/>
            <a:stretch>
              <a:fillRect/>
            </a:stretch>
          </p:blipFill>
          <p:spPr bwMode="auto">
            <a:xfrm>
              <a:off x="2407245" y="5290173"/>
              <a:ext cx="2094905" cy="1167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2806700" y="5197673"/>
              <a:ext cx="1252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dominated</a:t>
              </a:r>
              <a:endParaRPr lang="en-US" sz="1400" b="1" dirty="0"/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pic>
        <p:nvPicPr>
          <p:cNvPr id="5" name="Picture 4" descr="20x250_bh_dvcs_fig1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l="48801" t="50338"/>
              <a:stretch>
                <a:fillRect/>
              </a:stretch>
            </p:blipFill>
          </mc:Choice>
          <mc:Fallback>
            <p:blipFill>
              <a:blip r:embed="rId3"/>
              <a:srcRect l="48801" t="50338"/>
              <a:stretch>
                <a:fillRect/>
              </a:stretch>
            </p:blipFill>
          </mc:Fallback>
        </mc:AlternateContent>
        <p:spPr>
          <a:xfrm>
            <a:off x="293971" y="715824"/>
            <a:ext cx="4131417" cy="40073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83322" y="715824"/>
            <a:ext cx="1250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20x250</a:t>
            </a:r>
            <a:endParaRPr lang="en-US" sz="2800" b="1" dirty="0"/>
          </a:p>
        </p:txBody>
      </p:sp>
      <p:pic>
        <p:nvPicPr>
          <p:cNvPr id="7" name="Picture 6" descr="20x250_bh_dvcs_fig1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 l="47233" t="50198" r="5160"/>
              <a:stretch>
                <a:fillRect/>
              </a:stretch>
            </p:blipFill>
          </mc:Choice>
          <mc:Fallback>
            <p:blipFill>
              <a:blip r:embed="rId5"/>
              <a:srcRect l="47233" t="50198" r="5160"/>
              <a:stretch>
                <a:fillRect/>
              </a:stretch>
            </p:blipFill>
          </mc:Fallback>
        </mc:AlternateContent>
        <p:spPr>
          <a:xfrm>
            <a:off x="5057731" y="700402"/>
            <a:ext cx="3857669" cy="40354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41391" y="133664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-- DVCS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-- BH</a:t>
            </a:r>
          </a:p>
          <a:p>
            <a:r>
              <a:rPr lang="en-US" b="1" dirty="0" smtClean="0"/>
              <a:t>-- TOT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41102" y="4600740"/>
            <a:ext cx="368159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r>
              <a:rPr lang="en-US" dirty="0" smtClean="0"/>
              <a:t>10</a:t>
            </a:r>
            <a:r>
              <a:rPr lang="en-US" baseline="30000" dirty="0" smtClean="0"/>
              <a:t>-4</a:t>
            </a:r>
            <a:r>
              <a:rPr lang="en-US" dirty="0" smtClean="0"/>
              <a:t> &lt; </a:t>
            </a:r>
            <a:r>
              <a:rPr lang="en-US" dirty="0" err="1" smtClean="0"/>
              <a:t>x</a:t>
            </a:r>
            <a:r>
              <a:rPr lang="en-US" dirty="0" smtClean="0"/>
              <a:t> &lt; 0.1</a:t>
            </a:r>
          </a:p>
          <a:p>
            <a:r>
              <a:rPr lang="en-US" dirty="0" smtClean="0"/>
              <a:t>0.01 &lt; |</a:t>
            </a:r>
            <a:r>
              <a:rPr lang="en-US" dirty="0" err="1" smtClean="0"/>
              <a:t>t</a:t>
            </a:r>
            <a:r>
              <a:rPr lang="en-US" dirty="0" smtClean="0"/>
              <a:t>| &lt; 1.0 GeV2</a:t>
            </a:r>
          </a:p>
          <a:p>
            <a:r>
              <a:rPr lang="en-US" dirty="0" smtClean="0"/>
              <a:t>1.0 &lt; Q2 &lt; 100 GeV2</a:t>
            </a:r>
          </a:p>
          <a:p>
            <a:r>
              <a:rPr lang="en-US" dirty="0" smtClean="0"/>
              <a:t>No </a:t>
            </a:r>
            <a:r>
              <a:rPr lang="en-US" dirty="0" smtClean="0">
                <a:sym typeface="Wingdings"/>
              </a:rPr>
              <a:t>BH rejection cuts cuts applied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214112" y="4462470"/>
            <a:ext cx="347268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 kinematic </a:t>
            </a:r>
            <a:r>
              <a:rPr lang="en-US" dirty="0" smtClean="0">
                <a:sym typeface="Wingdings"/>
              </a:rPr>
              <a:t>cuts applied </a:t>
            </a:r>
            <a:r>
              <a:rPr lang="en-US" dirty="0" smtClean="0"/>
              <a:t>plus:</a:t>
            </a:r>
          </a:p>
          <a:p>
            <a:r>
              <a:rPr lang="en-US" dirty="0" err="1" smtClean="0"/>
              <a:t>Theta_el</a:t>
            </a:r>
            <a:r>
              <a:rPr lang="en-US" dirty="0" smtClean="0"/>
              <a:t> – </a:t>
            </a:r>
            <a:r>
              <a:rPr lang="en-US" dirty="0" err="1" smtClean="0"/>
              <a:t>Theta_g</a:t>
            </a:r>
            <a:r>
              <a:rPr lang="en-US" dirty="0" smtClean="0"/>
              <a:t> &gt; 0</a:t>
            </a:r>
          </a:p>
          <a:p>
            <a:r>
              <a:rPr lang="en-US" dirty="0" err="1" smtClean="0"/>
              <a:t>Theta_el</a:t>
            </a:r>
            <a:r>
              <a:rPr lang="en-US" dirty="0" smtClean="0"/>
              <a:t> &lt; pi – 0.02</a:t>
            </a:r>
          </a:p>
          <a:p>
            <a:r>
              <a:rPr lang="en-US" dirty="0" err="1" smtClean="0"/>
              <a:t>Theta_g</a:t>
            </a:r>
            <a:r>
              <a:rPr lang="en-US" dirty="0" smtClean="0"/>
              <a:t> &lt; pi – 0.02</a:t>
            </a:r>
          </a:p>
          <a:p>
            <a:r>
              <a:rPr lang="en-US" dirty="0" err="1" smtClean="0"/>
              <a:t>E_el</a:t>
            </a:r>
            <a:r>
              <a:rPr lang="en-US" dirty="0" smtClean="0"/>
              <a:t>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E_g</a:t>
            </a:r>
            <a:r>
              <a:rPr lang="en-US" dirty="0" smtClean="0"/>
              <a:t> &gt; 1 </a:t>
            </a:r>
            <a:r>
              <a:rPr lang="en-US" dirty="0" err="1" smtClean="0"/>
              <a:t>GeV</a:t>
            </a:r>
            <a:endParaRPr lang="en-US" dirty="0" smtClean="0"/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24651" y="3810302"/>
            <a:ext cx="241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not an issue for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&lt;0.6 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4575" y="3441213"/>
            <a:ext cx="1549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20 </a:t>
            </a:r>
            <a:r>
              <a:rPr lang="en-US" b="1" dirty="0" err="1" smtClean="0">
                <a:solidFill>
                  <a:srgbClr val="FF0000"/>
                </a:solidFill>
              </a:rPr>
              <a:t>x</a:t>
            </a:r>
            <a:r>
              <a:rPr lang="en-US" b="1" dirty="0" smtClean="0">
                <a:solidFill>
                  <a:srgbClr val="FF0000"/>
                </a:solidFill>
              </a:rPr>
              <a:t> 250 GeV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616700" y="82587"/>
            <a:ext cx="244524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97682" y="292319"/>
            <a:ext cx="5167415" cy="369332"/>
            <a:chOff x="597682" y="292319"/>
            <a:chExt cx="5167415" cy="369332"/>
          </a:xfrm>
        </p:grpSpPr>
        <p:sp>
          <p:nvSpPr>
            <p:cNvPr id="10" name="Notched Right Arrow 9"/>
            <p:cNvSpPr/>
            <p:nvPr/>
          </p:nvSpPr>
          <p:spPr>
            <a:xfrm>
              <a:off x="597682" y="426873"/>
              <a:ext cx="4760110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47119" y="292319"/>
              <a:ext cx="417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637021" y="469561"/>
            <a:ext cx="300082" cy="5662569"/>
            <a:chOff x="5637021" y="426873"/>
            <a:chExt cx="300082" cy="5662569"/>
          </a:xfrm>
        </p:grpSpPr>
        <p:sp>
          <p:nvSpPr>
            <p:cNvPr id="15" name="Notched Right Arrow 14"/>
            <p:cNvSpPr/>
            <p:nvPr/>
          </p:nvSpPr>
          <p:spPr>
            <a:xfrm rot="5400000">
              <a:off x="3081125" y="3016421"/>
              <a:ext cx="5367944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37021" y="572011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500" y="-76200"/>
            <a:ext cx="6553200" cy="6556318"/>
            <a:chOff x="63500" y="-76200"/>
            <a:chExt cx="6553200" cy="6556318"/>
          </a:xfrm>
        </p:grpSpPr>
        <p:pic>
          <p:nvPicPr>
            <p:cNvPr id="7" name="Picture 6" descr="20x250_gpd_bhfracbinbybin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63500" y="-76200"/>
              <a:ext cx="6553200" cy="65532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481477" y="6110786"/>
              <a:ext cx="30008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err="1" smtClean="0"/>
                <a:t>y</a:t>
              </a:r>
              <a:endParaRPr lang="en-US" b="1" dirty="0"/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Contribution from ISR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537569" y="3733802"/>
            <a:ext cx="1996831" cy="2433331"/>
            <a:chOff x="6689969" y="3556002"/>
            <a:chExt cx="1996831" cy="2433331"/>
          </a:xfrm>
        </p:grpSpPr>
        <p:grpSp>
          <p:nvGrpSpPr>
            <p:cNvPr id="2" name="Group 10"/>
            <p:cNvGrpSpPr/>
            <p:nvPr/>
          </p:nvGrpSpPr>
          <p:grpSpPr>
            <a:xfrm>
              <a:off x="6689969" y="3556002"/>
              <a:ext cx="1996831" cy="1866900"/>
              <a:chOff x="552938" y="3379788"/>
              <a:chExt cx="1996831" cy="1866900"/>
            </a:xfrm>
          </p:grpSpPr>
          <p:pic>
            <p:nvPicPr>
              <p:cNvPr id="8" name="Picture 7" descr="fig_DVCS-BH.eps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</a:ext>
                </a:extLst>
              </a:blip>
              <a:srcRect r="64184"/>
              <a:stretch/>
            </p:blipFill>
            <p:spPr>
              <a:xfrm>
                <a:off x="552938" y="3379788"/>
                <a:ext cx="1996831" cy="1866900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1433" y="3845167"/>
                <a:ext cx="359507" cy="269630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914399" y="3581402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7287836" y="5158336"/>
              <a:ext cx="915635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DVCS 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&amp;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BH -ISR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  <p:grpSp>
          <p:nvGrpSpPr>
            <p:cNvPr id="11" name="Group 24"/>
            <p:cNvGrpSpPr/>
            <p:nvPr/>
          </p:nvGrpSpPr>
          <p:grpSpPr>
            <a:xfrm>
              <a:off x="7964125" y="3654668"/>
              <a:ext cx="478692" cy="468923"/>
              <a:chOff x="2868247" y="699477"/>
              <a:chExt cx="478692" cy="468923"/>
            </a:xfrm>
          </p:grpSpPr>
          <p:sp>
            <p:nvSpPr>
              <p:cNvPr id="13" name="Oval 12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946400" y="748323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4</a:t>
                </a:r>
              </a:p>
            </p:txBody>
          </p:sp>
        </p:grpSp>
      </p:grp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1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638801" y="696846"/>
            <a:ext cx="350519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Fraction of process 4  (ISR events) versus </a:t>
            </a:r>
            <a:r>
              <a:rPr lang="en-US" dirty="0" err="1" smtClean="0"/>
              <a:t>x</a:t>
            </a:r>
            <a:r>
              <a:rPr lang="en-US" dirty="0" smtClean="0"/>
              <a:t>, for 3-Q</a:t>
            </a:r>
            <a:r>
              <a:rPr lang="en-US" baseline="30000" dirty="0" smtClean="0"/>
              <a:t>2</a:t>
            </a:r>
            <a:r>
              <a:rPr lang="en-US" dirty="0" smtClean="0"/>
              <a:t> bins and 2 beam energies.</a:t>
            </a:r>
          </a:p>
          <a:p>
            <a:endParaRPr lang="en-US" dirty="0" smtClean="0"/>
          </a:p>
          <a:p>
            <a:r>
              <a:rPr lang="en-US" dirty="0" smtClean="0"/>
              <a:t>Photons with </a:t>
            </a:r>
            <a:r>
              <a:rPr lang="en-US" dirty="0" err="1" smtClean="0"/>
              <a:t>E</a:t>
            </a:r>
            <a:r>
              <a:rPr lang="en-US" baseline="-25000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 &lt; 0.02 </a:t>
            </a:r>
            <a:r>
              <a:rPr lang="en-US" dirty="0" err="1" smtClean="0"/>
              <a:t>E</a:t>
            </a:r>
            <a:r>
              <a:rPr lang="en-US" baseline="-25000" dirty="0" err="1" smtClean="0"/>
              <a:t>e</a:t>
            </a:r>
            <a:r>
              <a:rPr lang="en-US" baseline="-25000" dirty="0" smtClean="0"/>
              <a:t> </a:t>
            </a:r>
            <a:r>
              <a:rPr lang="en-US" dirty="0" smtClean="0"/>
              <a:t>do not result in a significant correction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Only ISR with </a:t>
            </a:r>
            <a:r>
              <a:rPr lang="en-US" b="1" dirty="0" err="1" smtClean="0">
                <a:solidFill>
                  <a:srgbClr val="0000FF"/>
                </a:solidFill>
              </a:rPr>
              <a:t>E</a:t>
            </a:r>
            <a:r>
              <a:rPr lang="en-US" b="1" baseline="-25000" dirty="0" err="1" smtClean="0">
                <a:solidFill>
                  <a:srgbClr val="0000FF"/>
                </a:solidFill>
                <a:latin typeface="Symbol" charset="2"/>
                <a:cs typeface="Symbol" charset="2"/>
              </a:rPr>
              <a:t>g</a:t>
            </a:r>
            <a:r>
              <a:rPr lang="en-US" b="1" dirty="0" smtClean="0">
                <a:solidFill>
                  <a:srgbClr val="0000FF"/>
                </a:solidFill>
              </a:rPr>
              <a:t> = 0.02 </a:t>
            </a:r>
            <a:r>
              <a:rPr lang="en-US" b="1" dirty="0" err="1" smtClean="0">
                <a:solidFill>
                  <a:srgbClr val="0000FF"/>
                </a:solidFill>
              </a:rPr>
              <a:t>E</a:t>
            </a:r>
            <a:r>
              <a:rPr lang="en-US" b="1" baseline="-25000" dirty="0" err="1" smtClean="0">
                <a:solidFill>
                  <a:srgbClr val="0000FF"/>
                </a:solidFill>
              </a:rPr>
              <a:t>e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ONLY 15% of the events emit a photon with &gt; 2% energy of the incoming electron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1" name="Picture 20" descr="isr_summary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22060" y="626924"/>
            <a:ext cx="5507893" cy="5507893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44144170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42666" y="5375733"/>
            <a:ext cx="4529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1: </a:t>
            </a:r>
            <a:r>
              <a:rPr lang="en-US" dirty="0" smtClean="0">
                <a:solidFill>
                  <a:srgbClr val="0000FF"/>
                </a:solidFill>
              </a:rPr>
              <a:t>5 X 100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10 months)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45352" y="5745065"/>
            <a:ext cx="4335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2: </a:t>
            </a:r>
            <a:r>
              <a:rPr lang="en-US" dirty="0" smtClean="0">
                <a:solidFill>
                  <a:srgbClr val="0000FF"/>
                </a:solidFill>
              </a:rPr>
              <a:t>20 X 250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 year)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Data simulation &amp; selection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2282" y="780574"/>
            <a:ext cx="5525074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Acceptance criteria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Roman pots: 0.03&lt; |</a:t>
            </a:r>
            <a:r>
              <a:rPr lang="en-US" dirty="0" err="1" smtClean="0"/>
              <a:t>t</a:t>
            </a:r>
            <a:r>
              <a:rPr lang="en-US" dirty="0" smtClean="0"/>
              <a:t>| &lt; 0.88 GeV</a:t>
            </a:r>
            <a:r>
              <a:rPr lang="en-US" baseline="30000" dirty="0" smtClean="0"/>
              <a:t>2 </a:t>
            </a:r>
            <a:endParaRPr lang="en-US" dirty="0" smtClean="0"/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|</a:t>
            </a:r>
            <a:r>
              <a:rPr lang="en-US" dirty="0" err="1" smtClean="0"/>
              <a:t>t</a:t>
            </a:r>
            <a:r>
              <a:rPr lang="en-US" dirty="0" smtClean="0"/>
              <a:t>| &gt; 1GeV2 detect recoil proton in main detector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0.85 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>
                <a:latin typeface="Symbol" charset="2"/>
                <a:cs typeface="Symbol" charset="2"/>
              </a:rPr>
              <a:t>h</a:t>
            </a:r>
            <a:r>
              <a:rPr lang="en-US" dirty="0" smtClean="0">
                <a:latin typeface="Symbol" charset="2"/>
                <a:cs typeface="Symbol" charset="2"/>
              </a:rPr>
              <a:t> </a:t>
            </a:r>
            <a:r>
              <a:rPr lang="en-US" dirty="0" smtClean="0"/>
              <a:t>&lt; 5</a:t>
            </a:r>
          </a:p>
          <a:p>
            <a:pPr marL="630238" lvl="1" indent="-173038">
              <a:buFont typeface="Arial"/>
              <a:buChar char="•"/>
            </a:pPr>
            <a:endParaRPr lang="en-US" dirty="0" smtClean="0">
              <a:solidFill>
                <a:srgbClr val="000090"/>
              </a:solidFill>
            </a:endParaRPr>
          </a:p>
          <a:p>
            <a:pPr marL="173038" indent="-173038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BH rejection criteria (applied to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-sec. measurements)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Eel&gt;1GeV</a:t>
            </a:r>
            <a:r>
              <a:rPr lang="en-US" baseline="30000" dirty="0" smtClean="0"/>
              <a:t>2</a:t>
            </a:r>
            <a:r>
              <a:rPr lang="en-US" dirty="0" smtClean="0"/>
              <a:t>; Eel&gt;1GeV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endParaRPr lang="en-US" baseline="30000" dirty="0" smtClean="0"/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Events smeared for expected resolution in </a:t>
            </a:r>
            <a:r>
              <a:rPr lang="en-US" dirty="0" err="1" smtClean="0">
                <a:solidFill>
                  <a:srgbClr val="000090"/>
                </a:solidFill>
              </a:rPr>
              <a:t>t</a:t>
            </a:r>
            <a:r>
              <a:rPr lang="en-US" dirty="0" smtClean="0">
                <a:solidFill>
                  <a:srgbClr val="000090"/>
                </a:solidFill>
              </a:rPr>
              <a:t>, Q2,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Systematic uncertainty assumed to be ~5% (having in mind experience from HERA)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Overall systematic uncertainty from luminosity measurement not taken into account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66987" y="771715"/>
            <a:ext cx="4032645" cy="116955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by E. Perez, L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Schoeffel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, L.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Favart</a:t>
            </a:r>
            <a:r>
              <a:rPr lang="en-GB" sz="1400" b="1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sz="1400" b="1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is 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sz="1400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sz="14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</a:t>
            </a:r>
          </a:p>
          <a:p>
            <a:pPr marL="342900" indent="-342900"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   [</a:t>
            </a:r>
            <a:r>
              <a:rPr lang="en-US" sz="1400" b="1" dirty="0" smtClean="0">
                <a:latin typeface="Times New Roman" charset="0"/>
                <a:hlinkClick r:id="rId2"/>
              </a:rPr>
              <a:t>http://durpdg.dur.ac.uk/hepdata/dvcs.html</a:t>
            </a:r>
            <a:r>
              <a:rPr lang="en-US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5430999" y="2260599"/>
            <a:ext cx="3510529" cy="2451101"/>
            <a:chOff x="5329399" y="2158999"/>
            <a:chExt cx="3510529" cy="2451101"/>
          </a:xfrm>
        </p:grpSpPr>
        <p:pic>
          <p:nvPicPr>
            <p:cNvPr id="15" name="Picture 14" descr="DVCS.x.Q2.5x100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5329399" y="2158999"/>
              <a:ext cx="3510529" cy="2451101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6129159" y="2619096"/>
              <a:ext cx="906641" cy="30777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 X 100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937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From the EIC white paper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22600" y="793750"/>
            <a:ext cx="2895600" cy="55118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73246" y="844550"/>
            <a:ext cx="2313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~ 1 year of data taking 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04390" y="1921638"/>
            <a:ext cx="3139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data, to facilitate Dieter’s global fitting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5% systematic uncertainties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1930400"/>
            <a:ext cx="4445000" cy="3327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966" y="1930400"/>
            <a:ext cx="4436534" cy="3327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9100" y="1573768"/>
            <a:ext cx="8545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access GPD H, we need a </a:t>
            </a:r>
            <a:r>
              <a:rPr lang="en-US" dirty="0" err="1" smtClean="0"/>
              <a:t>Rosenbluth</a:t>
            </a:r>
            <a:r>
              <a:rPr lang="en-US" dirty="0" smtClean="0"/>
              <a:t> separation of the </a:t>
            </a:r>
            <a:r>
              <a:rPr lang="en-US" dirty="0" err="1" smtClean="0"/>
              <a:t>electroproduction</a:t>
            </a:r>
            <a:r>
              <a:rPr lang="en-US" dirty="0" smtClean="0"/>
              <a:t> cross section into its parts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8066" y="5169932"/>
            <a:ext cx="779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The statistical uncertainties include all the selection criteria to suppress the BH</a:t>
            </a:r>
          </a:p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exponential |</a:t>
            </a:r>
            <a:r>
              <a:rPr lang="en-US" dirty="0" err="1" smtClean="0"/>
              <a:t>t</a:t>
            </a:r>
            <a:r>
              <a:rPr lang="en-US" dirty="0" smtClean="0"/>
              <a:t>|-dependence assumed </a:t>
            </a:r>
          </a:p>
        </p:txBody>
      </p:sp>
      <p:graphicFrame>
        <p:nvGraphicFramePr>
          <p:cNvPr id="428034" name="Object 2"/>
          <p:cNvGraphicFramePr>
            <a:graphicFrameLocks noChangeAspect="1"/>
          </p:cNvGraphicFramePr>
          <p:nvPr/>
        </p:nvGraphicFramePr>
        <p:xfrm>
          <a:off x="1436422" y="751443"/>
          <a:ext cx="6161087" cy="755650"/>
        </p:xfrm>
        <a:graphic>
          <a:graphicData uri="http://schemas.openxmlformats.org/presentationml/2006/ole">
            <p:oleObj spid="_x0000_s428034" name="Equation" r:id="rId5" imgW="3835400" imgH="469900" progId="Equation.3">
              <p:embed/>
            </p:oleObj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Rosenbluth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separation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2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p:oleObj spid="_x0000_s318466" name="Equation" r:id="rId5" imgW="3378200" imgH="406400" progId="Equation.3">
              <p:embed/>
            </p:oleObj>
          </a:graphicData>
        </a:graphic>
      </p:graphicFrame>
      <p:grpSp>
        <p:nvGrpSpPr>
          <p:cNvPr id="2" name="Group 12"/>
          <p:cNvGrpSpPr/>
          <p:nvPr/>
        </p:nvGrpSpPr>
        <p:grpSpPr>
          <a:xfrm>
            <a:off x="2182966" y="45408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 </a:t>
            </a:r>
            <a:r>
              <a:rPr lang="en-US" sz="1400" b="1" dirty="0" err="1" smtClean="0">
                <a:solidFill>
                  <a:srgbClr val="0000FF"/>
                </a:solidFill>
              </a:rPr>
              <a:t>Müller</a:t>
            </a:r>
            <a:r>
              <a:rPr lang="en-US" sz="1400" b="1" dirty="0" smtClean="0">
                <a:solidFill>
                  <a:srgbClr val="0000FF"/>
                </a:solidFill>
              </a:rPr>
              <a:t>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4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302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7"/>
                <a:stretch>
                  <a:fillRect/>
                </a:stretch>
              </p:blipFill>
            </mc:Choice>
            <mc:Fallback>
              <p:blipFill>
                <a:blip r:embed="rId8"/>
                <a:stretch>
                  <a:fillRect/>
                </a:stretch>
              </p:blipFill>
            </mc:Fallback>
          </mc:AlternateContent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167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9"/>
                <a:stretch>
                  <a:fillRect/>
                </a:stretch>
              </p:blipFill>
            </mc:Choice>
            <mc:Fallback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p:oleObj spid="_x0000_s450562" name="Equation" r:id="rId13" imgW="2908300" imgH="3556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822270" y="2604962"/>
            <a:ext cx="332173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eRHIC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18310" y="184994"/>
            <a:ext cx="8152825" cy="609490"/>
          </a:xfr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</p:spPr>
        <p:txBody>
          <a:bodyPr lIns="96058" tIns="233337" rIns="96058" bIns="48029">
            <a:normAutofit fontScale="90000"/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</a:t>
            </a:r>
            <a:r>
              <a:rPr lang="en-GB" sz="2900" b="1" dirty="0">
                <a:solidFill>
                  <a:srgbClr val="FF0000"/>
                </a:solidFill>
              </a:rPr>
              <a:t>of the talk</a:t>
            </a:r>
          </a:p>
        </p:txBody>
      </p:sp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572865" y="874786"/>
            <a:ext cx="7430444" cy="485291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Observables relevant for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Measuring DVCS @ 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Bethe-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Heitler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subtraction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Account for Initial State Radiation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White Paper results and more 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Expected impact on current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knowledge  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How luminosity hungry we are?  </a:t>
            </a:r>
            <a:endParaRPr lang="en-GB" b="1" dirty="0" smtClean="0">
              <a:solidFill>
                <a:srgbClr val="0000FF"/>
              </a:solidFill>
              <a:latin typeface="Comic Sans MS"/>
              <a:ea typeface="DejaVu Sans" charset="0"/>
              <a:cs typeface="Comic Sans MS"/>
            </a:endParaRP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26, 2014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EIC Users Meeting - Stony Brook University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5173265" y="1668165"/>
            <a:ext cx="3877469" cy="2646911"/>
          </a:xfrm>
          <a:prstGeom prst="rect">
            <a:avLst/>
          </a:prstGeom>
        </p:spPr>
      </p:pic>
      <p:pic>
        <p:nvPicPr>
          <p:cNvPr id="9" name="Picture 8" descr="Screen Shot 2013-05-01 at 3.17.38 P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70" y="766626"/>
            <a:ext cx="4797707" cy="5482106"/>
          </a:xfrm>
          <a:prstGeom prst="rect">
            <a:avLst/>
          </a:prstGeom>
        </p:spPr>
      </p:pic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Paper on DVCS at EIC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14901" y="1485900"/>
            <a:ext cx="41021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E.C. </a:t>
            </a:r>
            <a:r>
              <a:rPr lang="en-US" sz="1400" b="1" dirty="0" err="1" smtClean="0"/>
              <a:t>Aschenauer</a:t>
            </a:r>
            <a:r>
              <a:rPr lang="en-US" sz="1400" b="1" dirty="0" smtClean="0"/>
              <a:t>, S. Fazio, K. </a:t>
            </a:r>
            <a:r>
              <a:rPr lang="en-US" sz="1400" b="1" dirty="0" err="1" smtClean="0"/>
              <a:t>Kumericki</a:t>
            </a:r>
            <a:r>
              <a:rPr lang="en-US" sz="1400" b="1" dirty="0" smtClean="0"/>
              <a:t>, and D. Muller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JHEP09(2013)093 [arXiv:1304.0077]</a:t>
            </a: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 descr="plot-AUT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rcRect r="51411"/>
              <a:stretch>
                <a:fillRect/>
              </a:stretch>
            </p:blipFill>
          </mc:Choice>
          <mc:Fallback>
            <p:blipFill>
              <a:blip r:embed="rId7"/>
              <a:srcRect r="51411"/>
              <a:stretch>
                <a:fillRect/>
              </a:stretch>
            </p:blipFill>
          </mc:Fallback>
        </mc:AlternateContent>
        <p:spPr>
          <a:xfrm>
            <a:off x="5537200" y="4098899"/>
            <a:ext cx="3060700" cy="19195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889903" y="690425"/>
            <a:ext cx="3923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For all details and more recently published paper</a:t>
            </a:r>
            <a:endParaRPr lang="en-US" sz="2400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95300" y="1115992"/>
            <a:ext cx="3271218" cy="3049607"/>
            <a:chOff x="8825" y="355600"/>
            <a:chExt cx="4430793" cy="4216400"/>
          </a:xfrm>
        </p:grpSpPr>
        <p:pic>
          <p:nvPicPr>
            <p:cNvPr id="8" name="Picture 7" descr="fig_dsdt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25" y="355600"/>
              <a:ext cx="4430793" cy="42164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2388101" y="1295400"/>
              <a:ext cx="1022319" cy="553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1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376078" y="1130300"/>
            <a:ext cx="3488522" cy="3035300"/>
            <a:chOff x="4638513" y="355600"/>
            <a:chExt cx="4430793" cy="4216400"/>
          </a:xfrm>
        </p:grpSpPr>
        <p:pic>
          <p:nvPicPr>
            <p:cNvPr id="7" name="Picture 6" descr="fig_in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8513" y="355600"/>
              <a:ext cx="4430793" cy="42164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5900578" y="991545"/>
              <a:ext cx="2854828" cy="1667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Beam energy: 5x100 GeV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</a:t>
              </a:r>
            </a:p>
            <a:p>
              <a:r>
                <a:rPr lang="en-US" b="1" dirty="0" smtClean="0">
                  <a:solidFill>
                    <a:srgbClr val="000090"/>
                  </a:solidFill>
                </a:rPr>
                <a:t>10 &lt; Q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 </a:t>
              </a:r>
              <a:r>
                <a:rPr lang="en-US" b="1" dirty="0" smtClean="0">
                  <a:solidFill>
                    <a:srgbClr val="000090"/>
                  </a:solidFill>
                </a:rPr>
                <a:t>&lt; 17.78 GeV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</a:t>
              </a:r>
            </a:p>
            <a:p>
              <a:r>
                <a:rPr lang="en-US" b="1" dirty="0" smtClean="0">
                  <a:solidFill>
                    <a:srgbClr val="000090"/>
                  </a:solidFill>
                </a:rPr>
                <a:t>0.1 &lt; </a:t>
              </a:r>
              <a:r>
                <a:rPr lang="en-US" b="1" dirty="0" err="1" smtClean="0">
                  <a:solidFill>
                    <a:srgbClr val="000090"/>
                  </a:solidFill>
                </a:rPr>
                <a:t>x</a:t>
              </a:r>
              <a:r>
                <a:rPr lang="en-US" b="1" dirty="0" smtClean="0">
                  <a:solidFill>
                    <a:srgbClr val="000090"/>
                  </a:solidFill>
                </a:rPr>
                <a:t> &lt; 0.158</a:t>
              </a:r>
              <a:endParaRPr lang="en-US" b="1" baseline="30000" dirty="0">
                <a:solidFill>
                  <a:srgbClr val="00009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85461" y="2631078"/>
              <a:ext cx="2202205" cy="513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|</a:t>
              </a:r>
              <a:r>
                <a:rPr lang="en-US" b="1" dirty="0" err="1" smtClean="0">
                  <a:solidFill>
                    <a:srgbClr val="FF0000"/>
                  </a:solidFill>
                </a:rPr>
                <a:t>t</a:t>
              </a:r>
              <a:r>
                <a:rPr lang="en-US" b="1" dirty="0" smtClean="0">
                  <a:solidFill>
                    <a:srgbClr val="FF0000"/>
                  </a:solidFill>
                </a:rPr>
                <a:t>| &gt; 0.18 GeV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endParaRPr lang="en-US" b="1" baseline="30000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411804" y="3403600"/>
              <a:ext cx="954522" cy="555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1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07510" y="4062968"/>
            <a:ext cx="8365235" cy="1996301"/>
            <a:chOff x="307510" y="4431268"/>
            <a:chExt cx="8365235" cy="1996301"/>
          </a:xfrm>
        </p:grpSpPr>
        <p:sp>
          <p:nvSpPr>
            <p:cNvPr id="15" name="TextBox 14"/>
            <p:cNvSpPr txBox="1"/>
            <p:nvPr/>
          </p:nvSpPr>
          <p:spPr>
            <a:xfrm>
              <a:off x="3124200" y="4431268"/>
              <a:ext cx="26556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TO BE COMPARED WITH (white paper)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pic>
          <p:nvPicPr>
            <p:cNvPr id="16" name="Picture 15" descr="Screen Shot 2013-05-01 at 3.13.15 PM.png"/>
            <p:cNvPicPr>
              <a:picLocks noChangeAspect="1"/>
            </p:cNvPicPr>
            <p:nvPr/>
          </p:nvPicPr>
          <p:blipFill>
            <a:blip r:embed="rId4"/>
            <a:srcRect l="51696" t="29378" b="36060"/>
            <a:stretch>
              <a:fillRect/>
            </a:stretch>
          </p:blipFill>
          <p:spPr>
            <a:xfrm>
              <a:off x="307510" y="4522569"/>
              <a:ext cx="2892890" cy="1905000"/>
            </a:xfrm>
            <a:prstGeom prst="rect">
              <a:avLst/>
            </a:prstGeom>
          </p:spPr>
        </p:pic>
        <p:pic>
          <p:nvPicPr>
            <p:cNvPr id="17" name="Picture 16" descr="Screen Shot 2013-05-01 at 3.13.15 PM.png"/>
            <p:cNvPicPr>
              <a:picLocks noChangeAspect="1"/>
            </p:cNvPicPr>
            <p:nvPr/>
          </p:nvPicPr>
          <p:blipFill>
            <a:blip r:embed="rId4"/>
            <a:srcRect l="51696" t="64275" b="1394"/>
            <a:stretch>
              <a:fillRect/>
            </a:stretch>
          </p:blipFill>
          <p:spPr>
            <a:xfrm>
              <a:off x="5779855" y="4483100"/>
              <a:ext cx="2892890" cy="18923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022347" y="5525869"/>
              <a:ext cx="21910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~ 1 </a:t>
              </a:r>
              <a:r>
                <a:rPr lang="en-US" b="1" dirty="0" err="1" smtClean="0"/>
                <a:t>y</a:t>
              </a:r>
              <a:r>
                <a:rPr lang="en-US" b="1" dirty="0" smtClean="0"/>
                <a:t> of data taking</a:t>
              </a:r>
              <a:endParaRPr lang="en-US" b="1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14956" y="4482068"/>
              <a:ext cx="8351846" cy="1931432"/>
            </a:xfrm>
            <a:prstGeom prst="round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13356" y="673100"/>
            <a:ext cx="87508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How luminosity hungry is the DVCS for a precise constraining of the </a:t>
            </a:r>
            <a:r>
              <a:rPr lang="en-US" sz="2000" b="1" dirty="0" err="1" smtClean="0">
                <a:solidFill>
                  <a:srgbClr val="FF0000"/>
                </a:solidFill>
              </a:rPr>
              <a:t>GPDs</a:t>
            </a:r>
            <a:r>
              <a:rPr lang="en-US" sz="2000" b="1" dirty="0" smtClean="0">
                <a:solidFill>
                  <a:srgbClr val="FF0000"/>
                </a:solidFill>
              </a:rPr>
              <a:t>?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can we do if 1 fb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-1 </a:t>
            </a: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14238" y="300520"/>
            <a:ext cx="9034802" cy="514966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Simulation shows how an EIC can much improve our knowledge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Subtraction of BH, important for 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xsec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measurement, has been studied in detail as well as ISR corrections to DVCS.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With the large luminosity collected as in the white paper, a fine binning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x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-sec and symmetries will be possible, uncertainties mostly dominated by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systematics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leading to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hadrons 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if we assume the collection of only 1 fb</a:t>
            </a:r>
            <a:r>
              <a:rPr lang="en-GB" sz="2000" b="1" baseline="300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-1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, measurements at large-|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t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| will be lost and the impact on the quality of the imaging will be drastically reduced, especially at lower impact parameter values  </a:t>
            </a:r>
            <a:endParaRPr lang="en-GB" sz="23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>
          <a:xfrm>
            <a:off x="4653123" y="3274271"/>
            <a:ext cx="4333665" cy="2757701"/>
            <a:chOff x="4653123" y="1833551"/>
            <a:chExt cx="4333665" cy="2757701"/>
          </a:xfrm>
        </p:grpSpPr>
        <p:sp>
          <p:nvSpPr>
            <p:cNvPr id="31" name="Abgerundetes Rechteck 9"/>
            <p:cNvSpPr/>
            <p:nvPr/>
          </p:nvSpPr>
          <p:spPr>
            <a:xfrm>
              <a:off x="4653123" y="1833551"/>
              <a:ext cx="4333665" cy="275770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feld 24"/>
            <p:cNvSpPr txBox="1"/>
            <p:nvPr/>
          </p:nvSpPr>
          <p:spPr>
            <a:xfrm>
              <a:off x="5192347" y="2856031"/>
              <a:ext cx="3596357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</a:t>
              </a:r>
            </a:p>
          </p:txBody>
        </p:sp>
        <p:pic>
          <p:nvPicPr>
            <p:cNvPr id="33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1935521"/>
              <a:ext cx="1183405" cy="932380"/>
            </a:xfrm>
            <a:prstGeom prst="rect">
              <a:avLst/>
            </a:prstGeom>
          </p:spPr>
        </p:pic>
        <p:sp>
          <p:nvSpPr>
            <p:cNvPr id="34" name="Textfeld 26"/>
            <p:cNvSpPr txBox="1"/>
            <p:nvPr/>
          </p:nvSpPr>
          <p:spPr>
            <a:xfrm>
              <a:off x="5215056" y="20952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5" name="Gruppierung 7"/>
            <p:cNvGrpSpPr/>
            <p:nvPr/>
          </p:nvGrpSpPr>
          <p:grpSpPr>
            <a:xfrm>
              <a:off x="4789101" y="2793667"/>
              <a:ext cx="670192" cy="524904"/>
              <a:chOff x="171450" y="2291391"/>
              <a:chExt cx="822748" cy="698500"/>
            </a:xfrm>
          </p:grpSpPr>
          <p:pic>
            <p:nvPicPr>
              <p:cNvPr id="41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42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6" name="Gruppierung 7"/>
            <p:cNvGrpSpPr/>
            <p:nvPr/>
          </p:nvGrpSpPr>
          <p:grpSpPr>
            <a:xfrm>
              <a:off x="4789101" y="3698721"/>
              <a:ext cx="670192" cy="524904"/>
              <a:chOff x="171450" y="2291391"/>
              <a:chExt cx="822748" cy="698500"/>
            </a:xfrm>
          </p:grpSpPr>
          <p:pic>
            <p:nvPicPr>
              <p:cNvPr id="39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40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38" name="Textfeld 35"/>
            <p:cNvSpPr txBox="1"/>
            <p:nvPr/>
          </p:nvSpPr>
          <p:spPr>
            <a:xfrm>
              <a:off x="5192561" y="3738003"/>
              <a:ext cx="379422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Possible window to orbital angular momentum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grpSp>
        <p:nvGrpSpPr>
          <p:cNvPr id="10" name="Group 13"/>
          <p:cNvGrpSpPr/>
          <p:nvPr/>
        </p:nvGrpSpPr>
        <p:grpSpPr>
          <a:xfrm>
            <a:off x="521117" y="824354"/>
            <a:ext cx="4755167" cy="1878816"/>
            <a:chOff x="247727" y="634974"/>
            <a:chExt cx="4755167" cy="1878816"/>
          </a:xfrm>
        </p:grpSpPr>
        <p:sp>
          <p:nvSpPr>
            <p:cNvPr id="13" name="Rounded Rectangle 12"/>
            <p:cNvSpPr/>
            <p:nvPr/>
          </p:nvSpPr>
          <p:spPr>
            <a:xfrm>
              <a:off x="28236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57200" y="634974"/>
              <a:ext cx="19519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Open questions: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(2+1)-Dimensional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1550" y="3079199"/>
            <a:ext cx="404569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Goal: nucleon tomography! </a:t>
            </a:r>
          </a:p>
          <a:p>
            <a:endParaRPr lang="en-US" dirty="0"/>
          </a:p>
        </p:txBody>
      </p:sp>
      <p:grpSp>
        <p:nvGrpSpPr>
          <p:cNvPr id="11" name="Group 21"/>
          <p:cNvGrpSpPr>
            <a:grpSpLocks noChangeAspect="1"/>
          </p:cNvGrpSpPr>
          <p:nvPr/>
        </p:nvGrpSpPr>
        <p:grpSpPr>
          <a:xfrm>
            <a:off x="304073" y="3876167"/>
            <a:ext cx="3691283" cy="1568794"/>
            <a:chOff x="2044700" y="3828737"/>
            <a:chExt cx="7086600" cy="3011801"/>
          </a:xfrm>
        </p:grpSpPr>
        <p:pic>
          <p:nvPicPr>
            <p:cNvPr id="23" name="Picture 22" descr="plotGPD2D.eps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4" name="Straight Connector 23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Picture 43" descr="gpd-geometry_rev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6123903" y="765084"/>
            <a:ext cx="1891154" cy="1788678"/>
          </a:xfrm>
          <a:prstGeom prst="rect">
            <a:avLst/>
          </a:prstGeom>
        </p:spPr>
      </p:pic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MC simulation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6556" y="1410378"/>
            <a:ext cx="8926593" cy="64633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is 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 [</a:t>
            </a:r>
            <a:r>
              <a:rPr lang="en-GB" dirty="0" smtClean="0">
                <a:latin typeface="Times New Roman" charset="0"/>
              </a:rPr>
              <a:t>All </a:t>
            </a:r>
            <a:r>
              <a:rPr lang="en-GB" dirty="0" err="1" smtClean="0">
                <a:latin typeface="Times New Roman" charset="0"/>
              </a:rPr>
              <a:t>ref.s</a:t>
            </a:r>
            <a:r>
              <a:rPr lang="en-GB" dirty="0" smtClean="0">
                <a:latin typeface="Times New Roman" charset="0"/>
              </a:rPr>
              <a:t> in: </a:t>
            </a:r>
            <a:r>
              <a:rPr lang="en-US" dirty="0" smtClean="0">
                <a:latin typeface="Times New Roman" charset="0"/>
                <a:hlinkClick r:id="rId3"/>
              </a:rPr>
              <a:t>http://durpdg.dur.ac.uk/hepdata/dvcs.html</a:t>
            </a:r>
            <a:r>
              <a:rPr lang="en-US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50463" y="783678"/>
            <a:ext cx="6679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Written by E. Perez, L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Schoeffel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, L.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Favart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186261" y="2292828"/>
            <a:ext cx="8789529" cy="3816429"/>
            <a:chOff x="186261" y="2292828"/>
            <a:chExt cx="8789529" cy="3816429"/>
          </a:xfrm>
        </p:grpSpPr>
        <p:grpSp>
          <p:nvGrpSpPr>
            <p:cNvPr id="23" name="Group 22"/>
            <p:cNvGrpSpPr/>
            <p:nvPr/>
          </p:nvGrpSpPr>
          <p:grpSpPr>
            <a:xfrm>
              <a:off x="186261" y="2292828"/>
              <a:ext cx="8789529" cy="3816429"/>
              <a:chOff x="186261" y="1716540"/>
              <a:chExt cx="8789529" cy="3816429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186261" y="1716540"/>
                <a:ext cx="8789529" cy="38164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GPDs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, evolved at NLO by an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indipendent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code which provides tables of CFF</a:t>
                </a:r>
              </a:p>
              <a:p>
                <a:pPr marL="123407" indent="-123407"/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       -  at LO, the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CFFs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are just a convolution of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GPDs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: </a:t>
                </a: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provide the real and imaginary parts of Compton form factors (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CFFs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), used to calculate cross sections for DVCS and DVCS-BH interference. </a:t>
                </a: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Arial"/>
                  <a:buChar char="•"/>
                </a:pPr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                             -&gt; The B slope is allowed to be </a:t>
                </a:r>
                <a:r>
                  <a:rPr lang="en-US" sz="1600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costant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or to vary with Q</a:t>
                </a:r>
                <a:r>
                  <a:rPr lang="en-US" sz="1600" baseline="300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2</a:t>
                </a:r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Proton dissociation (</a:t>
                </a:r>
                <a:r>
                  <a:rPr lang="en-US" sz="1600" i="1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ep</a:t>
                </a:r>
                <a:r>
                  <a:rPr lang="en-US" sz="1600" i="1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 → </a:t>
                </a:r>
                <a:r>
                  <a:rPr lang="en-US" sz="1600" i="1" dirty="0" err="1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eγY</a:t>
                </a: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) can be included</a:t>
                </a:r>
              </a:p>
              <a:p>
                <a:pPr marL="123407" indent="-123407"/>
                <a:endPara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  <a:p>
                <a:pPr marL="123407" indent="-123407">
                  <a:buFont typeface="Wingdings" charset="2"/>
                  <a:buChar char="ü"/>
                </a:pPr>
                <a:r>
                  <a:rPr lang="en-US" sz="1600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Other non-GPD based models are implemented like FFS, D</a:t>
                </a:r>
                <a:r>
                  <a:rPr lang="en-US" dirty="0" smtClean="0">
                    <a:solidFill>
                      <a:srgbClr val="0000FF"/>
                    </a:solidFill>
                    <a:latin typeface="Comic Sans MS"/>
                    <a:cs typeface="Comic Sans MS"/>
                  </a:rPr>
                  <a:t>D    </a:t>
                </a:r>
                <a:endParaRPr lang="en-US" dirty="0">
                  <a:solidFill>
                    <a:srgbClr val="0000FF"/>
                  </a:solidFill>
                  <a:latin typeface="Comic Sans MS"/>
                  <a:cs typeface="Comic Sans MS"/>
                </a:endParaRPr>
              </a:p>
            </p:txBody>
          </p:sp>
          <p:graphicFrame>
            <p:nvGraphicFramePr>
              <p:cNvPr id="25" name="Object 24"/>
              <p:cNvGraphicFramePr>
                <a:graphicFrameLocks noChangeAspect="1"/>
              </p:cNvGraphicFramePr>
              <p:nvPr/>
            </p:nvGraphicFramePr>
            <p:xfrm>
              <a:off x="582893" y="3841871"/>
              <a:ext cx="1517650" cy="522288"/>
            </p:xfrm>
            <a:graphic>
              <a:graphicData uri="http://schemas.openxmlformats.org/presentationml/2006/ole">
                <p:oleObj spid="_x0000_s177160" name="Equation" r:id="rId4" imgW="1143000" imgH="393700" progId="Equation.3">
                  <p:embed/>
                </p:oleObj>
              </a:graphicData>
            </a:graphic>
          </p:graphicFrame>
        </p:grpSp>
        <p:graphicFrame>
          <p:nvGraphicFramePr>
            <p:cNvPr id="17" name="Object 16"/>
            <p:cNvGraphicFramePr>
              <a:graphicFrameLocks noChangeAspect="1"/>
            </p:cNvGraphicFramePr>
            <p:nvPr/>
          </p:nvGraphicFramePr>
          <p:xfrm>
            <a:off x="1593850" y="2922898"/>
            <a:ext cx="4076700" cy="488950"/>
          </p:xfrm>
          <a:graphic>
            <a:graphicData uri="http://schemas.openxmlformats.org/presentationml/2006/ole">
              <p:oleObj spid="_x0000_s177154" name="Equation" r:id="rId5" imgW="3708400" imgH="444500" progId="Equation.3">
                <p:embed/>
              </p:oleObj>
            </a:graphicData>
          </a:graphic>
        </p:graphicFrame>
      </p:grp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The white paper luminosity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736663" y="902853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356" y="1026471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EIC </a:t>
            </a:r>
            <a:r>
              <a:rPr lang="en-US" b="1" dirty="0" err="1" smtClean="0"/>
              <a:t>lumi</a:t>
            </a:r>
            <a:r>
              <a:rPr lang="en-US" b="1" dirty="0" smtClean="0"/>
              <a:t>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pic>
        <p:nvPicPr>
          <p:cNvPr id="33" name="Picture 32" descr="DVCS.x.Q2.5x10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835" y="2772985"/>
            <a:ext cx="4248813" cy="296658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498397" y="2465209"/>
            <a:ext cx="1625803" cy="307776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5 X 100 – stage 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85930" y="5772421"/>
            <a:ext cx="7355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sz="20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pic>
        <p:nvPicPr>
          <p:cNvPr id="31" name="Picture 30" descr="DVCS.x.Q2.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853830" y="2772985"/>
            <a:ext cx="4248813" cy="296658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390674" y="2465208"/>
            <a:ext cx="1673893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20 X 250 – stage 2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73542" y="847360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grpSp>
        <p:nvGrpSpPr>
          <p:cNvPr id="6" name="Group 16"/>
          <p:cNvGrpSpPr/>
          <p:nvPr/>
        </p:nvGrpSpPr>
        <p:grpSpPr>
          <a:xfrm>
            <a:off x="0" y="533400"/>
            <a:ext cx="4622800" cy="4622800"/>
            <a:chOff x="0" y="533400"/>
            <a:chExt cx="4622800" cy="4622800"/>
          </a:xfrm>
        </p:grpSpPr>
        <p:pic>
          <p:nvPicPr>
            <p:cNvPr id="7" name="Picture 6" descr="20x250_bh_dvcs_y_nocu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0" y="533400"/>
              <a:ext cx="4622800" cy="46228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168400" y="1238429"/>
              <a:ext cx="45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BH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20800" y="331366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DVCS</a:t>
              </a:r>
              <a:endParaRPr lang="en-US" dirty="0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406900" y="533400"/>
            <a:ext cx="4737100" cy="4737100"/>
            <a:chOff x="4406900" y="533400"/>
            <a:chExt cx="4737100" cy="4737100"/>
          </a:xfrm>
        </p:grpSpPr>
        <p:pic>
          <p:nvPicPr>
            <p:cNvPr id="5" name="Picture 4" descr="5x100_bh_dvcs_y_nocu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4406900" y="533400"/>
              <a:ext cx="4737100" cy="47371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715997" y="1238429"/>
              <a:ext cx="45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BH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68397" y="331366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DVCS</a:t>
              </a:r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22300" y="5613400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BH dominates at large </a:t>
            </a:r>
            <a:r>
              <a:rPr lang="en-US" dirty="0" err="1" smtClean="0"/>
              <a:t>y</a:t>
            </a:r>
            <a:r>
              <a:rPr lang="en-US" dirty="0" smtClean="0"/>
              <a:t>. </a:t>
            </a:r>
          </a:p>
          <a:p>
            <a:pPr>
              <a:buFont typeface="Arial"/>
              <a:buChar char="•"/>
            </a:pPr>
            <a:r>
              <a:rPr lang="en-US" dirty="0" smtClean="0"/>
              <a:t> DVCS drops with  </a:t>
            </a:r>
            <a:r>
              <a:rPr lang="en-US" dirty="0" err="1" smtClean="0"/>
              <a:t>y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5" name="Up Arrow 14"/>
          <p:cNvSpPr/>
          <p:nvPr/>
        </p:nvSpPr>
        <p:spPr>
          <a:xfrm>
            <a:off x="2590800" y="4927600"/>
            <a:ext cx="215900" cy="3429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43681" y="781616"/>
            <a:ext cx="1826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-- BH </a:t>
            </a:r>
            <a:r>
              <a:rPr lang="en-US" b="1" dirty="0" err="1" smtClean="0">
                <a:solidFill>
                  <a:srgbClr val="0000FF"/>
                </a:solidFill>
              </a:rPr>
              <a:t>rej</a:t>
            </a:r>
            <a:r>
              <a:rPr lang="en-US" b="1" dirty="0" smtClean="0">
                <a:solidFill>
                  <a:srgbClr val="0000FF"/>
                </a:solidFill>
              </a:rPr>
              <a:t>. CUTS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/>
              <a:t>-- NO BH </a:t>
            </a:r>
            <a:r>
              <a:rPr lang="en-US" b="1" dirty="0" err="1" smtClean="0"/>
              <a:t>rej</a:t>
            </a:r>
            <a:r>
              <a:rPr lang="en-US" b="1" dirty="0" smtClean="0"/>
              <a:t>. cuts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088580" y="4773850"/>
            <a:ext cx="2354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cuts keep BH below 60% at large </a:t>
            </a:r>
            <a:r>
              <a:rPr lang="en-US" dirty="0" err="1" smtClean="0"/>
              <a:t>y</a:t>
            </a:r>
            <a:r>
              <a:rPr lang="en-US" dirty="0" smtClean="0"/>
              <a:t> &gt; 0.5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4" name="Picture 3" descr="20x250_bh_dvcs_fig3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98566" y="268555"/>
            <a:ext cx="6015497" cy="601549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46641" y="904727"/>
            <a:ext cx="2307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20 </a:t>
            </a:r>
            <a:r>
              <a:rPr lang="en-US" sz="2800" b="1" dirty="0" err="1" smtClean="0"/>
              <a:t>x</a:t>
            </a:r>
            <a:r>
              <a:rPr lang="en-US" sz="2800" b="1" dirty="0" smtClean="0"/>
              <a:t> 250 GeV</a:t>
            </a:r>
            <a:r>
              <a:rPr lang="en-US" sz="2800" b="1" baseline="30000" dirty="0" smtClean="0"/>
              <a:t>2</a:t>
            </a:r>
            <a:endParaRPr lang="en-US" sz="2800" b="1" baseline="30000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17231" y="1226861"/>
            <a:ext cx="24193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relevant at low beam-energies, at large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, depending on the x-Q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  <a:r>
              <a:rPr lang="en-US" b="1" dirty="0" smtClean="0">
                <a:solidFill>
                  <a:srgbClr val="000090"/>
                </a:solidFill>
              </a:rPr>
              <a:t> bin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24331" y="2586671"/>
            <a:ext cx="1133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BUT…</a:t>
            </a:r>
            <a:endParaRPr lang="en-US" sz="2400" b="1" i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7155" y="857772"/>
            <a:ext cx="1432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5 </a:t>
            </a:r>
            <a:r>
              <a:rPr lang="en-US" b="1" dirty="0" err="1" smtClean="0">
                <a:solidFill>
                  <a:srgbClr val="FF0000"/>
                </a:solidFill>
              </a:rPr>
              <a:t>x</a:t>
            </a:r>
            <a:r>
              <a:rPr lang="en-US" b="1" dirty="0" smtClean="0">
                <a:solidFill>
                  <a:srgbClr val="FF0000"/>
                </a:solidFill>
              </a:rPr>
              <a:t> 100 GeV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724650" y="82587"/>
            <a:ext cx="233729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86893" y="3245989"/>
            <a:ext cx="25087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Stage 1-2 overlapping:</a:t>
            </a:r>
          </a:p>
          <a:p>
            <a:r>
              <a:rPr lang="en-US" dirty="0" err="1" smtClean="0"/>
              <a:t>x</a:t>
            </a:r>
            <a:r>
              <a:rPr lang="en-US" dirty="0" smtClean="0"/>
              <a:t>-sec. measurements in stage 2 at low-</a:t>
            </a:r>
            <a:r>
              <a:rPr lang="en-US" dirty="0" err="1" smtClean="0"/>
              <a:t>y</a:t>
            </a:r>
            <a:r>
              <a:rPr lang="en-US" dirty="0" smtClean="0"/>
              <a:t> can cross-check the BH </a:t>
            </a:r>
            <a:r>
              <a:rPr lang="en-US" dirty="0" err="1" smtClean="0"/>
              <a:t>subtrac</a:t>
            </a:r>
            <a:r>
              <a:rPr lang="en-US" dirty="0" smtClean="0"/>
              <a:t>. made in stage 1   </a:t>
            </a:r>
            <a:endParaRPr lang="en-US" dirty="0"/>
          </a:p>
        </p:txBody>
      </p:sp>
      <p:grpSp>
        <p:nvGrpSpPr>
          <p:cNvPr id="4" name="Group 10"/>
          <p:cNvGrpSpPr/>
          <p:nvPr/>
        </p:nvGrpSpPr>
        <p:grpSpPr>
          <a:xfrm>
            <a:off x="597682" y="431055"/>
            <a:ext cx="5167415" cy="369332"/>
            <a:chOff x="597682" y="292319"/>
            <a:chExt cx="5167415" cy="369332"/>
          </a:xfrm>
        </p:grpSpPr>
        <p:sp>
          <p:nvSpPr>
            <p:cNvPr id="13" name="Notched Right Arrow 12"/>
            <p:cNvSpPr/>
            <p:nvPr/>
          </p:nvSpPr>
          <p:spPr>
            <a:xfrm>
              <a:off x="597682" y="426873"/>
              <a:ext cx="4760110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47119" y="292319"/>
              <a:ext cx="417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1" name="Group 14"/>
          <p:cNvGrpSpPr/>
          <p:nvPr/>
        </p:nvGrpSpPr>
        <p:grpSpPr>
          <a:xfrm>
            <a:off x="5637021" y="469561"/>
            <a:ext cx="300082" cy="5662569"/>
            <a:chOff x="5637021" y="426873"/>
            <a:chExt cx="300082" cy="5662569"/>
          </a:xfrm>
        </p:grpSpPr>
        <p:sp>
          <p:nvSpPr>
            <p:cNvPr id="16" name="Notched Right Arrow 15"/>
            <p:cNvSpPr/>
            <p:nvPr/>
          </p:nvSpPr>
          <p:spPr>
            <a:xfrm rot="5400000">
              <a:off x="3081125" y="3016421"/>
              <a:ext cx="5367944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37021" y="572011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2" name="Group 18"/>
          <p:cNvGrpSpPr/>
          <p:nvPr/>
        </p:nvGrpSpPr>
        <p:grpSpPr>
          <a:xfrm>
            <a:off x="0" y="0"/>
            <a:ext cx="6686550" cy="6694788"/>
            <a:chOff x="38100" y="-107950"/>
            <a:chExt cx="6686550" cy="6694788"/>
          </a:xfrm>
        </p:grpSpPr>
        <p:pic>
          <p:nvPicPr>
            <p:cNvPr id="5" name="Picture 4" descr="5x100_gpd_bhfracbinbybin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38100" y="-107950"/>
              <a:ext cx="6686550" cy="668655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593499" y="6217506"/>
              <a:ext cx="30008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/>
                <a:t>y</a:t>
              </a:r>
              <a:endParaRPr lang="en-US" b="1" dirty="0"/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 Box 6"/>
          <p:cNvSpPr txBox="1">
            <a:spLocks noChangeArrowheads="1"/>
          </p:cNvSpPr>
          <p:nvPr/>
        </p:nvSpPr>
        <p:spPr bwMode="auto">
          <a:xfrm>
            <a:off x="4164366" y="762939"/>
            <a:ext cx="2362200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EE02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charge &amp; current densities</a:t>
            </a:r>
          </a:p>
        </p:txBody>
      </p:sp>
      <p:sp>
        <p:nvSpPr>
          <p:cNvPr id="68" name="Text Box 10"/>
          <p:cNvSpPr txBox="1">
            <a:spLocks noChangeArrowheads="1"/>
          </p:cNvSpPr>
          <p:nvPr/>
        </p:nvSpPr>
        <p:spPr bwMode="auto">
          <a:xfrm>
            <a:off x="804445" y="762939"/>
            <a:ext cx="2598225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solidFill>
                  <a:srgbClr val="7EE02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Longitudinal 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momentum </a:t>
            </a:r>
            <a:r>
              <a:rPr 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&amp; </a:t>
            </a:r>
            <a:r>
              <a:rPr lang="en-US" sz="1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</a:t>
            </a:r>
            <a:endParaRPr lang="en-US" sz="1400" b="1" dirty="0">
              <a:solidFill>
                <a:schemeClr val="tx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7104383" y="1317771"/>
            <a:ext cx="1728420" cy="2711033"/>
            <a:chOff x="3292475" y="1524000"/>
            <a:chExt cx="2514600" cy="3703638"/>
          </a:xfrm>
        </p:grpSpPr>
        <p:sp>
          <p:nvSpPr>
            <p:cNvPr id="65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66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4514954" y="1317772"/>
            <a:ext cx="1582990" cy="2683872"/>
            <a:chOff x="408" y="735"/>
            <a:chExt cx="1200" cy="1968"/>
          </a:xfrm>
        </p:grpSpPr>
        <p:sp>
          <p:nvSpPr>
            <p:cNvPr id="61" name="Rectangle 5"/>
            <p:cNvSpPr>
              <a:spLocks noChangeArrowheads="1"/>
            </p:cNvSpPr>
            <p:nvPr/>
          </p:nvSpPr>
          <p:spPr bwMode="auto">
            <a:xfrm>
              <a:off x="408" y="735"/>
              <a:ext cx="1200" cy="196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63" name="Picture 7" descr="fig02-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0" y="816"/>
              <a:ext cx="1065" cy="1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1232807" y="1317771"/>
            <a:ext cx="1667628" cy="2639279"/>
            <a:chOff x="4080" y="720"/>
            <a:chExt cx="1248" cy="2160"/>
          </a:xfrm>
        </p:grpSpPr>
        <p:sp>
          <p:nvSpPr>
            <p:cNvPr id="57" name="Rectangle 9"/>
            <p:cNvSpPr>
              <a:spLocks noChangeArrowheads="1"/>
            </p:cNvSpPr>
            <p:nvPr/>
          </p:nvSpPr>
          <p:spPr bwMode="auto">
            <a:xfrm>
              <a:off x="4080" y="720"/>
              <a:ext cx="1248" cy="216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2400" b="0" i="0">
                <a:solidFill>
                  <a:schemeClr val="hlink"/>
                </a:solidFill>
                <a:effectLst/>
              </a:endParaRPr>
            </a:p>
          </p:txBody>
        </p:sp>
        <p:pic>
          <p:nvPicPr>
            <p:cNvPr id="59" name="Picture 11" descr="fig02-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158" y="816"/>
              <a:ext cx="1074" cy="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October 23-26,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DNP 2013 - Newport News VA</a:t>
            </a:r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04243169"/>
              </p:ext>
            </p:extLst>
          </p:nvPr>
        </p:nvGraphicFramePr>
        <p:xfrm>
          <a:off x="1764221" y="4048093"/>
          <a:ext cx="431800" cy="241300"/>
        </p:xfrm>
        <a:graphic>
          <a:graphicData uri="http://schemas.openxmlformats.org/presentationml/2006/ole">
            <p:oleObj spid="_x0000_s507906" name="Equation" r:id="rId6" imgW="431800" imgH="241300" progId="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43787" y="4236632"/>
            <a:ext cx="3105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 smtClean="0">
                <a:latin typeface="Helvetica"/>
                <a:cs typeface="Helvetica"/>
              </a:rPr>
              <a:t>parton</a:t>
            </a:r>
            <a:r>
              <a:rPr lang="en-US" sz="1200" b="1" dirty="0" smtClean="0">
                <a:latin typeface="Helvetica"/>
                <a:cs typeface="Helvetica"/>
              </a:rPr>
              <a:t> densities </a:t>
            </a:r>
          </a:p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Helvetica"/>
                <a:cs typeface="Helvetica"/>
              </a:rPr>
              <a:t>inclusive and semi</a:t>
            </a:r>
            <a:r>
              <a:rPr lang="en-US" sz="1200" b="1" dirty="0">
                <a:solidFill>
                  <a:srgbClr val="FF0000"/>
                </a:solidFill>
                <a:latin typeface="Helvetica"/>
                <a:cs typeface="Helvetica"/>
              </a:rPr>
              <a:t>−inclusive </a:t>
            </a:r>
            <a:r>
              <a:rPr lang="en-US" sz="1200" b="1" dirty="0" smtClean="0">
                <a:solidFill>
                  <a:srgbClr val="FF0000"/>
                </a:solidFill>
                <a:latin typeface="Helvetica"/>
                <a:cs typeface="Helvetica"/>
              </a:rPr>
              <a:t>processes</a:t>
            </a:r>
            <a:endParaRPr lang="en-US" sz="1200" b="1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32984671"/>
              </p:ext>
            </p:extLst>
          </p:nvPr>
        </p:nvGraphicFramePr>
        <p:xfrm>
          <a:off x="7673614" y="4059905"/>
          <a:ext cx="787400" cy="241300"/>
        </p:xfrm>
        <a:graphic>
          <a:graphicData uri="http://schemas.openxmlformats.org/presentationml/2006/ole">
            <p:oleObj spid="_x0000_s507907" name="Equation" r:id="rId7" imgW="787400" imgH="241300" progId="">
              <p:embed/>
            </p:oleObj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34438217"/>
              </p:ext>
            </p:extLst>
          </p:nvPr>
        </p:nvGraphicFramePr>
        <p:xfrm>
          <a:off x="5126221" y="4047205"/>
          <a:ext cx="419100" cy="254000"/>
        </p:xfrm>
        <a:graphic>
          <a:graphicData uri="http://schemas.openxmlformats.org/presentationml/2006/ole">
            <p:oleObj spid="_x0000_s507909" name="Equation" r:id="rId8" imgW="419100" imgH="241300" progId="">
              <p:embed/>
            </p:oleObj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640678" y="4239820"/>
            <a:ext cx="1441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latin typeface="Helvetica"/>
                <a:cs typeface="Helvetica"/>
              </a:rPr>
              <a:t>form factors</a:t>
            </a:r>
          </a:p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Helvetica"/>
                <a:cs typeface="Helvetica"/>
              </a:rPr>
              <a:t>elastic scattering</a:t>
            </a:r>
            <a:endParaRPr lang="en-US" sz="1200" b="1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36236" y="4239415"/>
            <a:ext cx="2776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Helvetica"/>
                <a:cs typeface="Helvetica"/>
              </a:rPr>
              <a:t>generalized </a:t>
            </a:r>
            <a:r>
              <a:rPr lang="en-US" sz="1200" b="1" dirty="0" err="1" smtClean="0">
                <a:latin typeface="Helvetica"/>
                <a:cs typeface="Helvetica"/>
              </a:rPr>
              <a:t>parton</a:t>
            </a:r>
            <a:r>
              <a:rPr lang="en-US" sz="1200" b="1" dirty="0" smtClean="0">
                <a:latin typeface="Helvetica"/>
                <a:cs typeface="Helvetica"/>
              </a:rPr>
              <a:t> distributions (GPDs)</a:t>
            </a:r>
          </a:p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Helvetica"/>
                <a:cs typeface="Helvetica"/>
              </a:rPr>
              <a:t>exclusive processes</a:t>
            </a:r>
            <a:endParaRPr lang="en-US" sz="1200" b="1" dirty="0">
              <a:solidFill>
                <a:srgbClr val="FF0000"/>
              </a:solidFill>
              <a:latin typeface="Helvetica"/>
              <a:cs typeface="Helvetica"/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3390" y="4884988"/>
            <a:ext cx="1645920" cy="1253490"/>
          </a:xfrm>
          <a:prstGeom prst="rect">
            <a:avLst/>
          </a:prstGeom>
        </p:spPr>
      </p:pic>
      <p:sp>
        <p:nvSpPr>
          <p:cNvPr id="43" name="Content Placeholder 2"/>
          <p:cNvSpPr txBox="1">
            <a:spLocks/>
          </p:cNvSpPr>
          <p:nvPr/>
        </p:nvSpPr>
        <p:spPr bwMode="auto">
          <a:xfrm>
            <a:off x="4373428" y="5219549"/>
            <a:ext cx="4155861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342900" lvl="0" indent="-34290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</a:t>
            </a:r>
            <a:r>
              <a:rPr lang="en-US" sz="1600" b="1" kern="0" dirty="0" smtClean="0">
                <a:solidFill>
                  <a:srgbClr val="0000FF"/>
                </a:solidFill>
                <a:latin typeface="Comic Sans MS" charset="0"/>
                <a:cs typeface="Comic Sans MS Bold"/>
              </a:rPr>
              <a:t>G</a:t>
            </a:r>
            <a:r>
              <a:rPr lang="en-US" sz="1600" b="1" kern="0" dirty="0" smtClean="0">
                <a:solidFill>
                  <a:srgbClr val="0000FF"/>
                </a:solidFill>
                <a:latin typeface="Comic Sans MS" charset="0"/>
                <a:cs typeface="Comic Sans MS Bold"/>
              </a:rPr>
              <a:t>eneralized </a:t>
            </a:r>
            <a:r>
              <a:rPr lang="en-US" sz="1600" b="1" kern="0" dirty="0" smtClean="0">
                <a:solidFill>
                  <a:srgbClr val="0000FF"/>
                </a:solidFill>
                <a:latin typeface="Comic Sans MS" charset="0"/>
                <a:cs typeface="Comic Sans MS Bold"/>
              </a:rPr>
              <a:t>P</a:t>
            </a:r>
            <a:r>
              <a:rPr lang="en-US" sz="1600" b="1" kern="0" dirty="0" smtClean="0">
                <a:solidFill>
                  <a:srgbClr val="0000FF"/>
                </a:solidFill>
                <a:latin typeface="Comic Sans MS" charset="0"/>
                <a:cs typeface="Comic Sans MS Bold"/>
              </a:rPr>
              <a:t>arton </a:t>
            </a:r>
            <a:r>
              <a:rPr lang="en-US" sz="1600" b="1" kern="0" dirty="0" smtClean="0">
                <a:solidFill>
                  <a:srgbClr val="0000FF"/>
                </a:solidFill>
                <a:latin typeface="Comic Sans MS" charset="0"/>
                <a:cs typeface="Comic Sans MS Bold"/>
              </a:rPr>
              <a:t>D</a:t>
            </a:r>
            <a:r>
              <a:rPr lang="en-US" sz="1600" b="1" kern="0" dirty="0" smtClean="0">
                <a:solidFill>
                  <a:srgbClr val="0000FF"/>
                </a:solidFill>
                <a:latin typeface="Comic Sans MS" charset="0"/>
                <a:cs typeface="Comic Sans MS Bold"/>
              </a:rPr>
              <a:t>istributions (</a:t>
            </a:r>
            <a:r>
              <a:rPr lang="en-US" sz="1600" b="1" kern="0" dirty="0" err="1" smtClean="0">
                <a:solidFill>
                  <a:srgbClr val="0000FF"/>
                </a:solidFill>
                <a:latin typeface="Comic Sans MS" charset="0"/>
                <a:cs typeface="Comic Sans MS Bold"/>
              </a:rPr>
              <a:t>GPDs</a:t>
            </a:r>
            <a:r>
              <a:rPr lang="en-US" sz="1600" b="1" kern="0" dirty="0" smtClean="0">
                <a:solidFill>
                  <a:srgbClr val="0000FF"/>
                </a:solidFill>
                <a:latin typeface="Comic Sans MS" charset="0"/>
                <a:cs typeface="Comic Sans MS Bold"/>
              </a:rPr>
              <a:t>)  </a:t>
            </a:r>
          </a:p>
          <a:p>
            <a:pPr marL="342900" lvl="0" indent="-34290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defRPr/>
            </a:pPr>
            <a:r>
              <a:rPr lang="en-US" sz="1600" b="1" kern="0" dirty="0" err="1" smtClean="0">
                <a:latin typeface="Comic Sans MS" charset="0"/>
                <a:cs typeface="Comic Sans MS Bold"/>
                <a:sym typeface="Wingdings" charset="2"/>
              </a:rPr>
              <a:t></a:t>
            </a:r>
            <a:r>
              <a:rPr lang="en-US" sz="1600" b="1" kern="0" dirty="0" smtClean="0">
                <a:latin typeface="Comic Sans MS" charset="0"/>
                <a:cs typeface="Comic Sans MS Bold"/>
                <a:sym typeface="Wingdings" charset="2"/>
              </a:rPr>
              <a:t> </a:t>
            </a:r>
            <a:r>
              <a:rPr lang="en-US" sz="1600" b="1" kern="0" dirty="0" smtClean="0">
                <a:latin typeface="Comic Sans MS" charset="0"/>
                <a:cs typeface="Comic Sans MS Bold"/>
              </a:rPr>
              <a:t>(</a:t>
            </a:r>
            <a:r>
              <a:rPr lang="en-US" sz="1600" b="1" kern="0" dirty="0" smtClean="0">
                <a:latin typeface="Comic Sans MS" charset="0"/>
                <a:cs typeface="Comic Sans MS Bold"/>
              </a:rPr>
              <a:t>2+1)-D </a:t>
            </a:r>
            <a:r>
              <a:rPr lang="en-US" sz="1600" b="1" kern="0" dirty="0" smtClean="0">
                <a:latin typeface="Comic Sans MS" charset="0"/>
                <a:cs typeface="Comic Sans MS Bold"/>
              </a:rPr>
              <a:t>picture in impact parameter space: nucleon tomography   </a:t>
            </a:r>
            <a:endParaRPr lang="en-US" sz="1600" b="1" kern="0" dirty="0" smtClean="0">
              <a:latin typeface="Comic Sans MS" charset="0"/>
              <a:cs typeface="Comic Sans MS Bold"/>
            </a:endParaRPr>
          </a:p>
          <a:p>
            <a:pPr marL="342900" lvl="0" indent="-34290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defRPr/>
            </a:pPr>
            <a:r>
              <a:rPr lang="en-US" sz="1600" b="1" kern="0" dirty="0" err="1" smtClean="0">
                <a:latin typeface="Comic Sans MS" charset="0"/>
                <a:cs typeface="Comic Sans MS Bold"/>
                <a:sym typeface="Wingdings" charset="2"/>
              </a:rPr>
              <a:t></a:t>
            </a:r>
            <a:r>
              <a:rPr lang="en-US" sz="1600" b="1" kern="0" dirty="0" smtClean="0">
                <a:latin typeface="Comic Sans MS" charset="0"/>
                <a:cs typeface="Comic Sans MS Bold"/>
                <a:sym typeface="Wingdings" charset="2"/>
              </a:rPr>
              <a:t> exclusive reaction like DVC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S </a:t>
            </a:r>
            <a:r>
              <a:rPr lang="en-US" sz="1600" b="1" kern="0" dirty="0" smtClean="0">
                <a:latin typeface="Comic Sans MS" charset="0"/>
                <a:cs typeface="Comic Sans MS Bold"/>
                <a:sym typeface="Wingdings" charset="2"/>
              </a:rPr>
              <a:t>and VMP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</p:txBody>
      </p:sp>
      <p:sp>
        <p:nvSpPr>
          <p:cNvPr id="4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Slide Number Placeholder 6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341808" y="2019300"/>
            <a:ext cx="5678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000090"/>
                </a:solidFill>
              </a:rPr>
              <a:t>+</a:t>
            </a:r>
            <a:endParaRPr lang="en-US" sz="6000" b="1" dirty="0">
              <a:solidFill>
                <a:srgbClr val="00009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48400" y="2133600"/>
            <a:ext cx="9383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err="1" smtClean="0">
                <a:solidFill>
                  <a:srgbClr val="000090"/>
                </a:solidFill>
                <a:sym typeface="Wingdings"/>
              </a:rPr>
              <a:t></a:t>
            </a:r>
            <a:endParaRPr lang="en-US" sz="6000" dirty="0">
              <a:solidFill>
                <a:srgbClr val="00009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115492" y="4884988"/>
            <a:ext cx="4721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S</a:t>
            </a:r>
            <a:r>
              <a:rPr lang="en-US" b="1" i="1" dirty="0" smtClean="0"/>
              <a:t>ee </a:t>
            </a:r>
            <a:r>
              <a:rPr lang="en-US" b="1" i="1" dirty="0" err="1" smtClean="0"/>
              <a:t>Z.E.Meziani’s</a:t>
            </a:r>
            <a:r>
              <a:rPr lang="en-US" b="1" i="1" dirty="0" smtClean="0"/>
              <a:t> talk for more details on </a:t>
            </a:r>
            <a:r>
              <a:rPr lang="en-US" b="1" i="1" dirty="0" err="1" smtClean="0"/>
              <a:t>GPDs</a:t>
            </a:r>
            <a:endParaRPr lang="en-U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pic>
        <p:nvPicPr>
          <p:cNvPr id="5" name="Picture 4" descr="20x250_bh_dvcs_fig1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l="47410" t="50905" r="8863"/>
              <a:stretch>
                <a:fillRect/>
              </a:stretch>
            </p:blipFill>
          </mc:Choice>
          <mc:Fallback>
            <p:blipFill>
              <a:blip r:embed="rId3"/>
              <a:srcRect l="47410" t="50905" r="8863"/>
              <a:stretch>
                <a:fillRect/>
              </a:stretch>
            </p:blipFill>
          </mc:Fallback>
        </mc:AlternateContent>
        <p:spPr>
          <a:xfrm>
            <a:off x="5238912" y="732295"/>
            <a:ext cx="3456828" cy="38811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1102" y="4575340"/>
            <a:ext cx="3285462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r>
              <a:rPr lang="en-US" dirty="0" smtClean="0"/>
              <a:t>10</a:t>
            </a:r>
            <a:r>
              <a:rPr lang="en-US" baseline="30000" dirty="0" smtClean="0"/>
              <a:t>-4</a:t>
            </a:r>
            <a:r>
              <a:rPr lang="en-US" dirty="0" smtClean="0"/>
              <a:t> &lt; </a:t>
            </a:r>
            <a:r>
              <a:rPr lang="en-US" dirty="0" err="1" smtClean="0"/>
              <a:t>x</a:t>
            </a:r>
            <a:r>
              <a:rPr lang="en-US" dirty="0" smtClean="0"/>
              <a:t> &lt; 0.1</a:t>
            </a:r>
          </a:p>
          <a:p>
            <a:r>
              <a:rPr lang="en-US" dirty="0" smtClean="0"/>
              <a:t>0.01 &lt; |</a:t>
            </a:r>
            <a:r>
              <a:rPr lang="en-US" dirty="0" err="1" smtClean="0"/>
              <a:t>t</a:t>
            </a:r>
            <a:r>
              <a:rPr lang="en-US" dirty="0" smtClean="0"/>
              <a:t>| &lt; 1.0 GeV2</a:t>
            </a:r>
          </a:p>
          <a:p>
            <a:r>
              <a:rPr lang="en-US" dirty="0" smtClean="0"/>
              <a:t>1.0 &lt; Q2 &lt; 100 GeV2</a:t>
            </a:r>
          </a:p>
          <a:p>
            <a:r>
              <a:rPr lang="en-US" dirty="0" smtClean="0">
                <a:sym typeface="Wingdings"/>
              </a:rPr>
              <a:t>No BH rejection cuts cuts applied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44188" y="4475170"/>
            <a:ext cx="3245711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 kinematic </a:t>
            </a:r>
            <a:r>
              <a:rPr lang="en-US" dirty="0" smtClean="0">
                <a:sym typeface="Wingdings"/>
              </a:rPr>
              <a:t>cuts applied </a:t>
            </a:r>
            <a:r>
              <a:rPr lang="en-US" dirty="0" smtClean="0"/>
              <a:t>plus:</a:t>
            </a:r>
          </a:p>
          <a:p>
            <a:r>
              <a:rPr lang="en-US" dirty="0" err="1" smtClean="0"/>
              <a:t>Theta_el</a:t>
            </a:r>
            <a:r>
              <a:rPr lang="en-US" dirty="0" smtClean="0"/>
              <a:t> – </a:t>
            </a:r>
            <a:r>
              <a:rPr lang="en-US" dirty="0" err="1" smtClean="0"/>
              <a:t>Theta_g</a:t>
            </a:r>
            <a:r>
              <a:rPr lang="en-US" dirty="0" smtClean="0"/>
              <a:t> &gt; 0</a:t>
            </a:r>
          </a:p>
          <a:p>
            <a:r>
              <a:rPr lang="en-US" dirty="0" err="1" smtClean="0"/>
              <a:t>Theta_el</a:t>
            </a:r>
            <a:r>
              <a:rPr lang="en-US" dirty="0" smtClean="0"/>
              <a:t> &lt; pi – 0.02</a:t>
            </a:r>
          </a:p>
          <a:p>
            <a:r>
              <a:rPr lang="en-US" dirty="0" err="1" smtClean="0"/>
              <a:t>Theta_g</a:t>
            </a:r>
            <a:r>
              <a:rPr lang="en-US" dirty="0" smtClean="0"/>
              <a:t> &lt; pi – 0.02</a:t>
            </a:r>
          </a:p>
          <a:p>
            <a:r>
              <a:rPr lang="en-US" dirty="0" err="1" smtClean="0"/>
              <a:t>E_el</a:t>
            </a:r>
            <a:r>
              <a:rPr lang="en-US" dirty="0" smtClean="0"/>
              <a:t>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E_g</a:t>
            </a:r>
            <a:r>
              <a:rPr lang="en-US" dirty="0" smtClean="0"/>
              <a:t> &gt; 1 </a:t>
            </a:r>
            <a:r>
              <a:rPr lang="en-US" dirty="0" err="1" smtClean="0"/>
              <a:t>GeV</a:t>
            </a:r>
            <a:endParaRPr lang="en-US" dirty="0" smtClean="0"/>
          </a:p>
        </p:txBody>
      </p:sp>
      <p:grpSp>
        <p:nvGrpSpPr>
          <p:cNvPr id="4" name="Group 11"/>
          <p:cNvGrpSpPr/>
          <p:nvPr/>
        </p:nvGrpSpPr>
        <p:grpSpPr>
          <a:xfrm>
            <a:off x="213355" y="524832"/>
            <a:ext cx="4268115" cy="4063208"/>
            <a:chOff x="141102" y="376264"/>
            <a:chExt cx="4339027" cy="4398700"/>
          </a:xfrm>
        </p:grpSpPr>
        <p:sp>
          <p:nvSpPr>
            <p:cNvPr id="9" name="TextBox 8"/>
            <p:cNvSpPr txBox="1"/>
            <p:nvPr/>
          </p:nvSpPr>
          <p:spPr>
            <a:xfrm>
              <a:off x="900671" y="1528576"/>
              <a:ext cx="877163" cy="1299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-- DVCS</a:t>
              </a:r>
            </a:p>
            <a:p>
              <a:r>
                <a:rPr lang="en-US" b="1" dirty="0" smtClean="0">
                  <a:solidFill>
                    <a:srgbClr val="FF0000"/>
                  </a:solidFill>
                </a:rPr>
                <a:t>-- BH</a:t>
              </a:r>
            </a:p>
            <a:p>
              <a:r>
                <a:rPr lang="en-US" b="1" dirty="0" smtClean="0"/>
                <a:t>-- TOT</a:t>
              </a:r>
              <a:endParaRPr lang="en-US" b="1" dirty="0"/>
            </a:p>
          </p:txBody>
        </p:sp>
        <p:grpSp>
          <p:nvGrpSpPr>
            <p:cNvPr id="8" name="Group 10"/>
            <p:cNvGrpSpPr/>
            <p:nvPr/>
          </p:nvGrpSpPr>
          <p:grpSpPr>
            <a:xfrm>
              <a:off x="141102" y="376264"/>
              <a:ext cx="4339027" cy="4398700"/>
              <a:chOff x="141102" y="376264"/>
              <a:chExt cx="4339027" cy="4398700"/>
            </a:xfrm>
          </p:grpSpPr>
          <p:pic>
            <p:nvPicPr>
              <p:cNvPr id="11" name="Picture 10" descr="20x250_bh_dvcs_fig1_nocuts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4"/>
                  <a:srcRect l="48028" t="48575"/>
                  <a:stretch>
                    <a:fillRect/>
                  </a:stretch>
                </p:blipFill>
              </mc:Choice>
              <mc:Fallback>
                <p:blipFill>
                  <a:blip r:embed="rId5"/>
                  <a:srcRect l="48028" t="48575"/>
                  <a:stretch>
                    <a:fillRect/>
                  </a:stretch>
                </p:blipFill>
              </mc:Fallback>
            </mc:AlternateContent>
            <p:spPr>
              <a:xfrm>
                <a:off x="141102" y="481588"/>
                <a:ext cx="4339027" cy="4293376"/>
              </a:xfrm>
              <a:prstGeom prst="rect">
                <a:avLst/>
              </a:prstGeom>
            </p:spPr>
          </p:pic>
          <p:sp>
            <p:nvSpPr>
              <p:cNvPr id="12" name="Rectangle 8"/>
              <p:cNvSpPr/>
              <p:nvPr/>
            </p:nvSpPr>
            <p:spPr>
              <a:xfrm>
                <a:off x="1046540" y="376264"/>
                <a:ext cx="2610472" cy="2469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4161297" y="754480"/>
            <a:ext cx="1077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5x100</a:t>
            </a:r>
            <a:endParaRPr lang="en-US" sz="28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x250_bh_dvcs_fig3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49366" y="293955"/>
            <a:ext cx="5921070" cy="59210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43681" y="781616"/>
            <a:ext cx="18267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-- BH </a:t>
            </a:r>
            <a:r>
              <a:rPr lang="en-US" b="1" dirty="0" err="1" smtClean="0">
                <a:solidFill>
                  <a:srgbClr val="0000FF"/>
                </a:solidFill>
              </a:rPr>
              <a:t>rej</a:t>
            </a:r>
            <a:r>
              <a:rPr lang="en-US" b="1" dirty="0" smtClean="0">
                <a:solidFill>
                  <a:srgbClr val="0000FF"/>
                </a:solidFill>
              </a:rPr>
              <a:t>. CUTS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/>
              <a:t>-- NO BH </a:t>
            </a:r>
            <a:r>
              <a:rPr lang="en-US" b="1" dirty="0" err="1" smtClean="0"/>
              <a:t>rej</a:t>
            </a:r>
            <a:r>
              <a:rPr lang="en-US" b="1" dirty="0" smtClean="0"/>
              <a:t>. cuts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558940" y="4773850"/>
            <a:ext cx="23542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BH rejection cut not very effective at low energies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646641" y="904727"/>
            <a:ext cx="2064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5 </a:t>
            </a:r>
            <a:r>
              <a:rPr lang="en-US" sz="2800" b="1" dirty="0" err="1" smtClean="0"/>
              <a:t>x</a:t>
            </a:r>
            <a:r>
              <a:rPr lang="en-US" sz="2800" b="1" dirty="0" smtClean="0"/>
              <a:t> 100 GeV</a:t>
            </a:r>
            <a:r>
              <a:rPr lang="en-US" sz="2800" b="1" baseline="30000" dirty="0" smtClean="0"/>
              <a:t>2</a:t>
            </a:r>
            <a:endParaRPr lang="en-US" sz="2800" b="1" baseline="30000" dirty="0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to calculate the BH cross section correction to a process one needs </a:t>
            </a:r>
          </a:p>
          <a:p>
            <a:pPr lvl="1"/>
            <a:r>
              <a:rPr lang="en-US" dirty="0" smtClean="0"/>
              <a:t>the proton form factor</a:t>
            </a:r>
          </a:p>
          <a:p>
            <a:pPr lvl="2"/>
            <a:r>
              <a:rPr lang="en-US" dirty="0" smtClean="0"/>
              <a:t>there are many papers on this (</a:t>
            </a:r>
            <a:r>
              <a:rPr lang="en-US" u="sng" dirty="0">
                <a:hlinkClick r:id="rId2"/>
              </a:rPr>
              <a:t>arXiv:</a:t>
            </a:r>
            <a:r>
              <a:rPr lang="en-US" u="sng" dirty="0" smtClean="0">
                <a:hlinkClick r:id="rId2"/>
              </a:rPr>
              <a:t>1209.0683</a:t>
            </a:r>
            <a:r>
              <a:rPr lang="en-US" u="sng" dirty="0" smtClean="0"/>
              <a:t>)</a:t>
            </a:r>
          </a:p>
          <a:p>
            <a:pPr lvl="2"/>
            <a:r>
              <a:rPr lang="en-US" dirty="0" smtClean="0"/>
              <a:t>the current systematic uncertainty is in the order of 3%</a:t>
            </a:r>
          </a:p>
          <a:p>
            <a:pPr lvl="1"/>
            <a:r>
              <a:rPr lang="en-US" dirty="0" smtClean="0"/>
              <a:t>a precise parameterization of the total cross section</a:t>
            </a:r>
          </a:p>
          <a:p>
            <a:pPr lvl="2"/>
            <a:r>
              <a:rPr lang="en-US" dirty="0" smtClean="0"/>
              <a:t>This is most likely the biggest uncertainty because DVCS cross section fraction of the total photon electro production cross section is not very well known</a:t>
            </a:r>
          </a:p>
          <a:p>
            <a:pPr lvl="3"/>
            <a:r>
              <a:rPr lang="en-US" dirty="0" smtClean="0"/>
              <a:t>and iterative method should help to keep the uncertainties minimal</a:t>
            </a:r>
          </a:p>
          <a:p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Uncertainties on BH calculations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12355838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t-xsec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 (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ep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 -&gt; </a:t>
            </a:r>
            <a:r>
              <a:rPr lang="en-GB" sz="2800" b="1" dirty="0" err="1" smtClean="0">
                <a:solidFill>
                  <a:srgbClr val="CC0000"/>
                </a:solidFill>
                <a:latin typeface="Symbol" charset="2"/>
                <a:ea typeface="DejaVu Sans" charset="0"/>
                <a:cs typeface="Symbol" charset="2"/>
              </a:rPr>
              <a:t>g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p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)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66258" y="1384520"/>
            <a:ext cx="69794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0"/>
                </a:solidFill>
              </a:rPr>
              <a:t>Selection criteria:</a:t>
            </a:r>
          </a:p>
          <a:p>
            <a:endParaRPr lang="en-US" dirty="0" smtClean="0"/>
          </a:p>
          <a:p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0.6 </a:t>
            </a:r>
            <a:br>
              <a:rPr lang="en-US" dirty="0" smtClean="0"/>
            </a:br>
            <a:r>
              <a:rPr lang="en-US" dirty="0" err="1" smtClean="0"/>
              <a:t>θγ</a:t>
            </a:r>
            <a:r>
              <a:rPr lang="en-US" dirty="0" smtClean="0"/>
              <a:t> &lt; 2x10</a:t>
            </a:r>
            <a:r>
              <a:rPr lang="en-US" baseline="30000" dirty="0" smtClean="0"/>
              <a:t>-2 </a:t>
            </a:r>
            <a:r>
              <a:rPr lang="en-US" dirty="0" err="1" smtClean="0"/>
              <a:t>rad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θel</a:t>
            </a:r>
            <a:r>
              <a:rPr lang="en-US" dirty="0" smtClean="0"/>
              <a:t>&lt; 2x10</a:t>
            </a:r>
            <a:r>
              <a:rPr lang="en-US" baseline="30000" dirty="0" smtClean="0"/>
              <a:t>-2</a:t>
            </a:r>
            <a:r>
              <a:rPr lang="en-US" dirty="0" smtClean="0"/>
              <a:t> </a:t>
            </a:r>
            <a:r>
              <a:rPr lang="en-US" dirty="0" err="1" smtClean="0"/>
              <a:t>rad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Eγ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Eel &gt; 1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    </a:t>
            </a:r>
            <a:r>
              <a:rPr lang="en-US" dirty="0" err="1" smtClean="0"/>
              <a:t>b</a:t>
            </a:r>
            <a:r>
              <a:rPr lang="en-US" dirty="0" smtClean="0"/>
              <a:t>=5.6 GeV</a:t>
            </a:r>
            <a:r>
              <a:rPr lang="en-US" baseline="30000" dirty="0" smtClean="0"/>
              <a:t>-2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3356" y="4804217"/>
            <a:ext cx="652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10 </a:t>
            </a:r>
            <a:r>
              <a:rPr lang="en-US" sz="1600" b="1" dirty="0" err="1" smtClean="0"/>
              <a:t>x</a:t>
            </a:r>
            <a:r>
              <a:rPr lang="en-US" sz="1600" b="1" dirty="0" smtClean="0"/>
              <a:t>-bins ; 5 Q</a:t>
            </a:r>
            <a:r>
              <a:rPr lang="en-US" sz="1600" b="1" baseline="30000" dirty="0" smtClean="0"/>
              <a:t>2</a:t>
            </a:r>
            <a:r>
              <a:rPr lang="en-US" sz="1600" b="1" dirty="0" smtClean="0"/>
              <a:t>-bins</a:t>
            </a:r>
          </a:p>
        </p:txBody>
      </p:sp>
      <p:pic>
        <p:nvPicPr>
          <p:cNvPr id="30" name="Picture 29" descr="plotX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319174" y="693796"/>
            <a:ext cx="6783792" cy="3646288"/>
          </a:xfrm>
          <a:prstGeom prst="rect">
            <a:avLst/>
          </a:prstGeom>
        </p:spPr>
      </p:pic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91281" y="3646715"/>
          <a:ext cx="731837" cy="328613"/>
        </p:xfrm>
        <a:graphic>
          <a:graphicData uri="http://schemas.openxmlformats.org/presentationml/2006/ole">
            <p:oleObj spid="_x0000_s194562" name="Equation" r:id="rId5" imgW="368300" imgH="1651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2920001" y="3277383"/>
            <a:ext cx="712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HERA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12855" y="3277383"/>
            <a:ext cx="760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90"/>
                </a:solidFill>
              </a:rPr>
              <a:t>eRHIC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lot-BC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1409161"/>
            <a:ext cx="9144000" cy="4039678"/>
          </a:xfrm>
          <a:prstGeom prst="rect">
            <a:avLst/>
          </a:prstGeom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grpSp>
        <p:nvGrpSpPr>
          <p:cNvPr id="2" name="Group 11"/>
          <p:cNvGrpSpPr/>
          <p:nvPr/>
        </p:nvGrpSpPr>
        <p:grpSpPr>
          <a:xfrm>
            <a:off x="132291" y="520700"/>
            <a:ext cx="5955772" cy="5715000"/>
            <a:chOff x="170391" y="952500"/>
            <a:chExt cx="5955772" cy="5715000"/>
          </a:xfrm>
        </p:grpSpPr>
        <p:pic>
          <p:nvPicPr>
            <p:cNvPr id="7" name="Picture 6" descr="fits_2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91" y="952500"/>
              <a:ext cx="5955772" cy="5715000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3416300" y="5353050"/>
            <a:ext cx="2030413" cy="781050"/>
          </p:xfrm>
          <a:graphic>
            <a:graphicData uri="http://schemas.openxmlformats.org/presentationml/2006/ole">
              <p:oleObj spid="_x0000_s493570" name="Equation" r:id="rId4" imgW="1155700" imgH="4445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3616325" y="2841625"/>
            <a:ext cx="1628775" cy="379413"/>
          </p:xfrm>
          <a:graphic>
            <a:graphicData uri="http://schemas.openxmlformats.org/presentationml/2006/ole">
              <p:oleObj spid="_x0000_s493571" name="Equation" r:id="rId5" imgW="927100" imgH="215900" progId="Equation.3">
                <p:embed/>
              </p:oleObj>
            </a:graphicData>
          </a:graphic>
        </p:graphicFrame>
      </p:grpSp>
      <p:pic>
        <p:nvPicPr>
          <p:cNvPr id="14" name="Picture 13" descr="fits.png"/>
          <p:cNvPicPr>
            <a:picLocks noChangeAspect="1"/>
          </p:cNvPicPr>
          <p:nvPr/>
        </p:nvPicPr>
        <p:blipFill>
          <a:blip r:embed="rId6"/>
          <a:srcRect r="8776" b="50000"/>
          <a:stretch>
            <a:fillRect/>
          </a:stretch>
        </p:blipFill>
        <p:spPr>
          <a:xfrm>
            <a:off x="5446713" y="4322886"/>
            <a:ext cx="3697287" cy="194456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13356" y="12700"/>
            <a:ext cx="8750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What if </a:t>
            </a:r>
            <a:r>
              <a:rPr lang="en-US" b="1" dirty="0" err="1" smtClean="0">
                <a:solidFill>
                  <a:srgbClr val="000090"/>
                </a:solidFill>
              </a:rPr>
              <a:t>d</a:t>
            </a:r>
            <a:r>
              <a:rPr lang="en-US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s</a:t>
            </a:r>
            <a:r>
              <a:rPr lang="en-US" b="1" dirty="0" err="1" smtClean="0">
                <a:solidFill>
                  <a:srgbClr val="000090"/>
                </a:solidFill>
              </a:rPr>
              <a:t>/dt</a:t>
            </a:r>
            <a:r>
              <a:rPr lang="en-US" b="1" dirty="0" smtClean="0">
                <a:solidFill>
                  <a:srgbClr val="000090"/>
                </a:solidFill>
              </a:rPr>
              <a:t> follows a dipole dependence rather than en exponential? Can we discriminate between the two with 1 fb</a:t>
            </a:r>
            <a:r>
              <a:rPr lang="en-US" b="1" baseline="30000" dirty="0" smtClean="0">
                <a:solidFill>
                  <a:srgbClr val="000090"/>
                </a:solidFill>
              </a:rPr>
              <a:t>-1</a:t>
            </a:r>
            <a:r>
              <a:rPr lang="en-US" b="1" dirty="0" smtClean="0">
                <a:solidFill>
                  <a:srgbClr val="000090"/>
                </a:solidFill>
              </a:rPr>
              <a:t> 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73714" y="718234"/>
            <a:ext cx="3542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Lets try to fit a dipole parameterization and superimpose it to the data generated according to an exponential A*</a:t>
            </a:r>
            <a:r>
              <a:rPr lang="en-US" b="1" i="1" dirty="0" err="1" smtClean="0">
                <a:solidFill>
                  <a:srgbClr val="FF0000"/>
                </a:solidFill>
              </a:rPr>
              <a:t>exp(B</a:t>
            </a:r>
            <a:r>
              <a:rPr lang="en-US" b="1" i="1" dirty="0" smtClean="0">
                <a:solidFill>
                  <a:srgbClr val="FF0000"/>
                </a:solidFill>
              </a:rPr>
              <a:t>*|</a:t>
            </a:r>
            <a:r>
              <a:rPr lang="en-US" b="1" i="1" dirty="0" err="1" smtClean="0">
                <a:solidFill>
                  <a:srgbClr val="FF0000"/>
                </a:solidFill>
              </a:rPr>
              <a:t>t</a:t>
            </a:r>
            <a:r>
              <a:rPr lang="en-US" b="1" i="1" dirty="0" smtClean="0">
                <a:solidFill>
                  <a:srgbClr val="FF0000"/>
                </a:solidFill>
              </a:rPr>
              <a:t>|)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92481" y="1473031"/>
            <a:ext cx="2828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exponential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c</a:t>
            </a:r>
            <a:r>
              <a:rPr lang="en-US" baseline="30000" dirty="0" smtClean="0">
                <a:latin typeface="Symbol" charset="2"/>
                <a:cs typeface="Symbol" charset="2"/>
                <a:sym typeface="Wingdings"/>
              </a:rPr>
              <a:t>2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/</a:t>
            </a:r>
            <a:r>
              <a:rPr lang="en-US" dirty="0" smtClean="0">
                <a:cs typeface="Symbol" charset="2"/>
                <a:sym typeface="Wingdings"/>
              </a:rPr>
              <a:t>dof = 0.94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11291" y="4345127"/>
            <a:ext cx="2310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dipole</a:t>
            </a:r>
            <a:r>
              <a:rPr lang="en-US" dirty="0" smtClean="0"/>
              <a:t>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c</a:t>
            </a:r>
            <a:r>
              <a:rPr lang="en-US" baseline="30000" dirty="0" smtClean="0">
                <a:latin typeface="Symbol" charset="2"/>
                <a:cs typeface="Symbol" charset="2"/>
                <a:sym typeface="Wingdings"/>
              </a:rPr>
              <a:t>2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/</a:t>
            </a:r>
            <a:r>
              <a:rPr lang="en-US" dirty="0" smtClean="0">
                <a:cs typeface="Symbol" charset="2"/>
                <a:sym typeface="Wingdings"/>
              </a:rPr>
              <a:t>dof = 0.89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912470" y="5593834"/>
            <a:ext cx="3051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dipole (10 fb</a:t>
            </a:r>
            <a:r>
              <a:rPr lang="en-US" baseline="30000" dirty="0" smtClean="0">
                <a:solidFill>
                  <a:srgbClr val="000090"/>
                </a:solidFill>
              </a:rPr>
              <a:t>-1</a:t>
            </a:r>
            <a:r>
              <a:rPr lang="en-US" dirty="0" smtClean="0">
                <a:solidFill>
                  <a:srgbClr val="000090"/>
                </a:solidFill>
              </a:rPr>
              <a:t>)</a:t>
            </a:r>
            <a:r>
              <a:rPr lang="en-US" dirty="0" smtClean="0">
                <a:solidFill>
                  <a:srgbClr val="000090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90"/>
                </a:solidFill>
                <a:latin typeface="Symbol" charset="2"/>
                <a:cs typeface="Symbol" charset="2"/>
                <a:sym typeface="Wingdings"/>
              </a:rPr>
              <a:t>c</a:t>
            </a:r>
            <a:r>
              <a:rPr lang="en-US" baseline="30000" dirty="0" smtClean="0">
                <a:solidFill>
                  <a:srgbClr val="000090"/>
                </a:solidFill>
                <a:latin typeface="Symbol" charset="2"/>
                <a:cs typeface="Symbol" charset="2"/>
                <a:sym typeface="Wingdings"/>
              </a:rPr>
              <a:t>2</a:t>
            </a:r>
            <a:r>
              <a:rPr lang="en-US" dirty="0" smtClean="0">
                <a:solidFill>
                  <a:srgbClr val="000090"/>
                </a:solidFill>
                <a:latin typeface="Symbol" charset="2"/>
                <a:cs typeface="Symbol" charset="2"/>
                <a:sym typeface="Wingdings"/>
              </a:rPr>
              <a:t>/</a:t>
            </a:r>
            <a:r>
              <a:rPr lang="en-US" dirty="0" smtClean="0">
                <a:solidFill>
                  <a:srgbClr val="000090"/>
                </a:solidFill>
                <a:cs typeface="Symbol" charset="2"/>
                <a:sym typeface="Wingdings"/>
              </a:rPr>
              <a:t>dof = 17.2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56300" y="2463800"/>
            <a:ext cx="26597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Beam energy: 5x100 GeV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10 &lt; Q</a:t>
            </a:r>
            <a:r>
              <a:rPr lang="en-US" b="1" baseline="30000" dirty="0" smtClean="0">
                <a:solidFill>
                  <a:srgbClr val="000090"/>
                </a:solidFill>
              </a:rPr>
              <a:t>2 </a:t>
            </a:r>
            <a:r>
              <a:rPr lang="en-US" b="1" dirty="0" smtClean="0">
                <a:solidFill>
                  <a:srgbClr val="000090"/>
                </a:solidFill>
              </a:rPr>
              <a:t>&lt; 17.78 GeV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0.1 &lt; </a:t>
            </a:r>
            <a:r>
              <a:rPr lang="en-US" b="1" dirty="0" err="1" smtClean="0">
                <a:solidFill>
                  <a:srgbClr val="000090"/>
                </a:solidFill>
              </a:rPr>
              <a:t>x</a:t>
            </a:r>
            <a:r>
              <a:rPr lang="en-US" b="1" dirty="0" smtClean="0">
                <a:solidFill>
                  <a:srgbClr val="000090"/>
                </a:solidFill>
              </a:rPr>
              <a:t> &lt; 0.158</a:t>
            </a:r>
            <a:endParaRPr lang="en-US" b="1" baseline="30000" dirty="0">
              <a:solidFill>
                <a:srgbClr val="000090"/>
              </a:solidFill>
            </a:endParaRPr>
          </a:p>
        </p:txBody>
      </p:sp>
      <p:sp>
        <p:nvSpPr>
          <p:cNvPr id="20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xFb-JPsi-hilow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r="50791"/>
              <a:stretch>
                <a:fillRect/>
              </a:stretch>
            </p:blipFill>
          </mc:Choice>
          <mc:Fallback>
            <p:blipFill>
              <a:blip r:embed="rId3"/>
              <a:srcRect r="50791"/>
              <a:stretch>
                <a:fillRect/>
              </a:stretch>
            </p:blipFill>
          </mc:Fallback>
        </mc:AlternateContent>
        <p:spPr>
          <a:xfrm>
            <a:off x="148729" y="1086982"/>
            <a:ext cx="3523744" cy="4845952"/>
          </a:xfrm>
          <a:prstGeom prst="rect">
            <a:avLst/>
          </a:prstGeom>
        </p:spPr>
      </p:pic>
      <p:pic>
        <p:nvPicPr>
          <p:cNvPr id="8" name="Picture 7" descr="xFb-JPsi-hilow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 l="49158"/>
              <a:stretch>
                <a:fillRect/>
              </a:stretch>
            </p:blipFill>
          </mc:Choice>
          <mc:Fallback>
            <p:blipFill>
              <a:blip r:embed="rId3"/>
              <a:srcRect l="49158"/>
              <a:stretch>
                <a:fillRect/>
              </a:stretch>
            </p:blipFill>
          </mc:Fallback>
        </mc:AlternateContent>
        <p:spPr>
          <a:xfrm>
            <a:off x="0" y="1086982"/>
            <a:ext cx="3640698" cy="484595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04809" y="850984"/>
            <a:ext cx="40967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err="1" smtClean="0"/>
              <a:t>uncert</a:t>
            </a:r>
            <a:r>
              <a:rPr lang="en-US" dirty="0" smtClean="0"/>
              <a:t>. (non-relativistic approximation)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Sensitive to gluons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23"/>
          <p:cNvGrpSpPr/>
          <p:nvPr/>
        </p:nvGrpSpPr>
        <p:grpSpPr>
          <a:xfrm>
            <a:off x="3866076" y="4021083"/>
            <a:ext cx="5272064" cy="2008641"/>
            <a:chOff x="4113506" y="4071307"/>
            <a:chExt cx="5024634" cy="1722419"/>
          </a:xfrm>
        </p:grpSpPr>
        <p:pic>
          <p:nvPicPr>
            <p:cNvPr id="13" name="Picture 12" descr="J.Psi.20x250.xQ2-1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4113506" y="4071307"/>
              <a:ext cx="2509810" cy="1722419"/>
            </a:xfrm>
            <a:prstGeom prst="rect">
              <a:avLst/>
            </a:prstGeom>
          </p:spPr>
        </p:pic>
        <p:pic>
          <p:nvPicPr>
            <p:cNvPr id="14" name="Picture 13" descr="J.Psi.5x100.xQ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6629662" y="4072221"/>
              <a:ext cx="2508478" cy="1721505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5776646" y="5805672"/>
            <a:ext cx="1897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/>
              <a:t>BNL EIC Science Task Force</a:t>
            </a:r>
            <a:endParaRPr lang="en-US" sz="1200" b="1" i="1" dirty="0"/>
          </a:p>
        </p:txBody>
      </p:sp>
      <p:sp>
        <p:nvSpPr>
          <p:cNvPr id="19" name="Notched Right Arrow 18"/>
          <p:cNvSpPr/>
          <p:nvPr/>
        </p:nvSpPr>
        <p:spPr>
          <a:xfrm rot="5400000">
            <a:off x="951102" y="3492212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3094782" y="5227778"/>
            <a:ext cx="445261" cy="431800"/>
          </a:xfrm>
          <a:prstGeom prst="ellipse">
            <a:avLst/>
          </a:prstGeom>
          <a:solidFill>
            <a:schemeClr val="accent5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5013" y="3241079"/>
            <a:ext cx="905568" cy="669752"/>
          </a:xfrm>
          <a:prstGeom prst="rect">
            <a:avLst/>
          </a:prstGeom>
        </p:spPr>
      </p:pic>
      <p:cxnSp>
        <p:nvCxnSpPr>
          <p:cNvPr id="22" name="Straight Arrow Connector 21"/>
          <p:cNvCxnSpPr>
            <a:stCxn id="21" idx="2"/>
            <a:endCxn id="20" idx="0"/>
          </p:cNvCxnSpPr>
          <p:nvPr/>
        </p:nvCxnSpPr>
        <p:spPr>
          <a:xfrm rot="5400000">
            <a:off x="3064132" y="4164112"/>
            <a:ext cx="1316947" cy="8103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pic>
        <p:nvPicPr>
          <p:cNvPr id="7" name="Picture 6" descr="gpd-g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1090" y="864429"/>
            <a:ext cx="8712435" cy="52182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0501" y="2095500"/>
            <a:ext cx="87884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Can we do already some imaging with an integrated </a:t>
            </a:r>
            <a:r>
              <a:rPr lang="en-US" sz="2000" dirty="0" err="1" smtClean="0"/>
              <a:t>lumi</a:t>
            </a:r>
            <a:r>
              <a:rPr lang="en-US" sz="2000" dirty="0" smtClean="0"/>
              <a:t> of 1fb</a:t>
            </a:r>
            <a:r>
              <a:rPr lang="en-US" sz="2000" baseline="30000" dirty="0" smtClean="0"/>
              <a:t>-1</a:t>
            </a:r>
            <a:r>
              <a:rPr lang="en-US" sz="2000" dirty="0" smtClean="0"/>
              <a:t> ?</a:t>
            </a:r>
          </a:p>
          <a:p>
            <a:endParaRPr lang="en-US" sz="2000" dirty="0" smtClean="0"/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sz="2000" b="1" dirty="0" smtClean="0">
                <a:solidFill>
                  <a:srgbClr val="000090"/>
                </a:solidFill>
              </a:rPr>
              <a:t>5% systematic uncertainty and added in </a:t>
            </a:r>
            <a:r>
              <a:rPr lang="en-US" sz="2000" b="1" dirty="0" err="1" smtClean="0">
                <a:solidFill>
                  <a:srgbClr val="000090"/>
                </a:solidFill>
              </a:rPr>
              <a:t>quadrature</a:t>
            </a:r>
            <a:r>
              <a:rPr lang="en-US" sz="2000" b="1" dirty="0" smtClean="0">
                <a:solidFill>
                  <a:srgbClr val="000090"/>
                </a:solidFill>
              </a:rPr>
              <a:t> to the statistical uncertainty </a:t>
            </a: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sz="2000" b="1" dirty="0" smtClean="0">
                <a:solidFill>
                  <a:srgbClr val="000090"/>
                </a:solidFill>
              </a:rPr>
              <a:t>Exponential fit: A*</a:t>
            </a:r>
            <a:r>
              <a:rPr lang="en-US" sz="2000" b="1" dirty="0" err="1" smtClean="0">
                <a:solidFill>
                  <a:srgbClr val="000090"/>
                </a:solidFill>
              </a:rPr>
              <a:t>exp(B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</a:rPr>
              <a:t>) gives the values and errors of the normalization A and the slope B plus the correlation coefficient </a:t>
            </a:r>
            <a:r>
              <a:rPr lang="en-US" sz="2000" b="1" dirty="0" err="1" smtClean="0">
                <a:solidFill>
                  <a:srgbClr val="000090"/>
                </a:solidFill>
              </a:rPr>
              <a:t>c</a:t>
            </a:r>
            <a:r>
              <a:rPr lang="en-US" sz="2000" b="1" dirty="0" smtClean="0">
                <a:solidFill>
                  <a:srgbClr val="000090"/>
                </a:solidFill>
              </a:rPr>
              <a:t> </a:t>
            </a: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sz="2000" b="1" dirty="0" smtClean="0">
                <a:solidFill>
                  <a:srgbClr val="000090"/>
                </a:solidFill>
              </a:rPr>
              <a:t>The fitted values (A, </a:t>
            </a:r>
            <a:r>
              <a:rPr lang="en-US" sz="2000" b="1" dirty="0" err="1" smtClean="0">
                <a:solidFill>
                  <a:srgbClr val="000090"/>
                </a:solidFill>
              </a:rPr>
              <a:t>dA</a:t>
            </a:r>
            <a:r>
              <a:rPr lang="en-US" sz="2000" b="1" dirty="0" smtClean="0">
                <a:solidFill>
                  <a:srgbClr val="000090"/>
                </a:solidFill>
              </a:rPr>
              <a:t>, B, dB, </a:t>
            </a:r>
            <a:r>
              <a:rPr lang="en-US" sz="2000" b="1" dirty="0" err="1" smtClean="0">
                <a:solidFill>
                  <a:srgbClr val="000090"/>
                </a:solidFill>
              </a:rPr>
              <a:t>c</a:t>
            </a:r>
            <a:r>
              <a:rPr lang="en-US" sz="2000" b="1" dirty="0" smtClean="0">
                <a:solidFill>
                  <a:srgbClr val="000090"/>
                </a:solidFill>
              </a:rPr>
              <a:t>) are used to compute errors using method of eigenvector distributions and then the error bands for the cross section and the </a:t>
            </a:r>
            <a:r>
              <a:rPr lang="en-US" sz="2000" b="1" dirty="0" err="1" smtClean="0">
                <a:solidFill>
                  <a:srgbClr val="000090"/>
                </a:solidFill>
              </a:rPr>
              <a:t>partonic</a:t>
            </a:r>
            <a:r>
              <a:rPr lang="en-US" sz="2000" b="1" dirty="0" smtClean="0">
                <a:solidFill>
                  <a:srgbClr val="000090"/>
                </a:solidFill>
              </a:rPr>
              <a:t> distribution using the Fourier Bessel function integral (Markus </a:t>
            </a:r>
            <a:r>
              <a:rPr lang="en-US" sz="2000" b="1" dirty="0" err="1" smtClean="0">
                <a:solidFill>
                  <a:srgbClr val="000090"/>
                </a:solidFill>
              </a:rPr>
              <a:t>Dihel’s</a:t>
            </a:r>
            <a:r>
              <a:rPr lang="en-US" sz="2000" b="1" dirty="0" smtClean="0">
                <a:solidFill>
                  <a:srgbClr val="000090"/>
                </a:solidFill>
              </a:rPr>
              <a:t> code used for the white paper). </a:t>
            </a:r>
            <a:r>
              <a:rPr lang="en-US" sz="2000" b="1" u="sng" dirty="0" smtClean="0">
                <a:solidFill>
                  <a:srgbClr val="000090"/>
                </a:solidFill>
              </a:rPr>
              <a:t>This code, in calculating the error bars, considers the |</a:t>
            </a:r>
            <a:r>
              <a:rPr lang="en-US" sz="2000" b="1" u="sng" dirty="0" err="1" smtClean="0">
                <a:solidFill>
                  <a:srgbClr val="000090"/>
                </a:solidFill>
              </a:rPr>
              <a:t>t</a:t>
            </a:r>
            <a:r>
              <a:rPr lang="en-US" sz="2000" b="1" u="sng" dirty="0" smtClean="0">
                <a:solidFill>
                  <a:srgbClr val="000090"/>
                </a:solidFill>
              </a:rPr>
              <a:t>| range achievable experimentally and extrapolates beyond</a:t>
            </a:r>
            <a:endParaRPr lang="en-US" sz="2000" b="1" dirty="0">
              <a:solidFill>
                <a:srgbClr val="000090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can we do if 1 fb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-1 </a:t>
            </a: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13356" y="1130300"/>
            <a:ext cx="8750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Different scenarios can lead to lower luminosity machines. How luminosity hungry is the DVCS measurement for a precise constraining of the </a:t>
            </a:r>
            <a:r>
              <a:rPr lang="en-US" sz="2000" b="1" dirty="0" err="1" smtClean="0">
                <a:solidFill>
                  <a:srgbClr val="FF0000"/>
                </a:solidFill>
              </a:rPr>
              <a:t>GPDs</a:t>
            </a:r>
            <a:r>
              <a:rPr lang="en-US" sz="2000" b="1" dirty="0" smtClean="0">
                <a:solidFill>
                  <a:srgbClr val="FF0000"/>
                </a:solidFill>
              </a:rPr>
              <a:t>?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416300" y="927100"/>
            <a:ext cx="1659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5x100 GeV</a:t>
            </a:r>
            <a:r>
              <a:rPr lang="en-US" sz="2400" b="1" baseline="30000" dirty="0" smtClean="0"/>
              <a:t>2</a:t>
            </a:r>
            <a:endParaRPr lang="en-US" sz="2400" b="1" baseline="30000" dirty="0"/>
          </a:p>
        </p:txBody>
      </p:sp>
      <p:sp>
        <p:nvSpPr>
          <p:cNvPr id="9" name="TextBox 8"/>
          <p:cNvSpPr txBox="1"/>
          <p:nvPr/>
        </p:nvSpPr>
        <p:spPr>
          <a:xfrm>
            <a:off x="190500" y="139700"/>
            <a:ext cx="8476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want to study the impact of having only a low energy – low luminosity  </a:t>
            </a:r>
            <a:r>
              <a:rPr lang="en-US" dirty="0" err="1" smtClean="0"/>
              <a:t>eRHIC</a:t>
            </a:r>
            <a:r>
              <a:rPr lang="en-US" dirty="0" smtClean="0"/>
              <a:t> at hand 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007100" y="1257300"/>
            <a:ext cx="26597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Beam energy: 5x100 GeV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10 &lt; Q</a:t>
            </a:r>
            <a:r>
              <a:rPr lang="en-US" b="1" baseline="30000" dirty="0" smtClean="0">
                <a:solidFill>
                  <a:srgbClr val="000090"/>
                </a:solidFill>
              </a:rPr>
              <a:t>2 </a:t>
            </a:r>
            <a:r>
              <a:rPr lang="en-US" b="1" dirty="0" smtClean="0">
                <a:solidFill>
                  <a:srgbClr val="000090"/>
                </a:solidFill>
              </a:rPr>
              <a:t>&lt; 17.78 GeV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0.1 &lt; </a:t>
            </a:r>
            <a:r>
              <a:rPr lang="en-US" b="1" dirty="0" err="1" smtClean="0">
                <a:solidFill>
                  <a:srgbClr val="000090"/>
                </a:solidFill>
              </a:rPr>
              <a:t>x</a:t>
            </a:r>
            <a:r>
              <a:rPr lang="en-US" b="1" dirty="0" smtClean="0">
                <a:solidFill>
                  <a:srgbClr val="000090"/>
                </a:solidFill>
              </a:rPr>
              <a:t> &lt; 0.158</a:t>
            </a:r>
            <a:endParaRPr lang="en-US" b="1" baseline="30000" dirty="0">
              <a:solidFill>
                <a:srgbClr val="000090"/>
              </a:solidFill>
            </a:endParaRPr>
          </a:p>
        </p:txBody>
      </p:sp>
      <p:grpSp>
        <p:nvGrpSpPr>
          <p:cNvPr id="4" name="Group 13"/>
          <p:cNvGrpSpPr/>
          <p:nvPr/>
        </p:nvGrpSpPr>
        <p:grpSpPr>
          <a:xfrm>
            <a:off x="173699" y="536575"/>
            <a:ext cx="5845619" cy="5680326"/>
            <a:chOff x="173699" y="536575"/>
            <a:chExt cx="5845619" cy="5680326"/>
          </a:xfrm>
        </p:grpSpPr>
        <p:grpSp>
          <p:nvGrpSpPr>
            <p:cNvPr id="10" name="Group 9"/>
            <p:cNvGrpSpPr/>
            <p:nvPr/>
          </p:nvGrpSpPr>
          <p:grpSpPr>
            <a:xfrm>
              <a:off x="173699" y="536575"/>
              <a:ext cx="5845619" cy="5680326"/>
              <a:chOff x="173699" y="219075"/>
              <a:chExt cx="5845619" cy="5680326"/>
            </a:xfrm>
          </p:grpSpPr>
          <p:pic>
            <p:nvPicPr>
              <p:cNvPr id="5" name="Picture 4" descr="fits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3699" y="219075"/>
                <a:ext cx="5845619" cy="5610225"/>
              </a:xfrm>
              <a:prstGeom prst="rect">
                <a:avLst/>
              </a:prstGeom>
            </p:spPr>
          </p:pic>
          <p:sp>
            <p:nvSpPr>
              <p:cNvPr id="6" name="Oval 5"/>
              <p:cNvSpPr/>
              <p:nvPr/>
            </p:nvSpPr>
            <p:spPr>
              <a:xfrm rot="1435924">
                <a:off x="3170695" y="4194739"/>
                <a:ext cx="2260600" cy="1704662"/>
              </a:xfrm>
              <a:prstGeom prst="ellipse">
                <a:avLst/>
              </a:prstGeom>
              <a:noFill/>
              <a:ln w="2540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333500" y="2425700"/>
              <a:ext cx="8643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10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333500" y="5188129"/>
              <a:ext cx="7360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1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616371" y="4229100"/>
            <a:ext cx="34641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we collect one order less </a:t>
            </a:r>
            <a:r>
              <a:rPr lang="en-US" dirty="0" err="1" smtClean="0"/>
              <a:t>lumi</a:t>
            </a:r>
            <a:r>
              <a:rPr lang="en-US" dirty="0" smtClean="0"/>
              <a:t>:</a:t>
            </a:r>
          </a:p>
          <a:p>
            <a:r>
              <a:rPr lang="en-US" dirty="0" smtClean="0"/>
              <a:t>with 1 fb</a:t>
            </a:r>
            <a:r>
              <a:rPr lang="en-US" baseline="30000" dirty="0" smtClean="0"/>
              <a:t>-1</a:t>
            </a:r>
            <a:r>
              <a:rPr lang="en-US" dirty="0" smtClean="0"/>
              <a:t> only the |</a:t>
            </a:r>
            <a:r>
              <a:rPr lang="en-US" dirty="0" err="1" smtClean="0"/>
              <a:t>t</a:t>
            </a:r>
            <a:r>
              <a:rPr lang="en-US" dirty="0" smtClean="0"/>
              <a:t>|&lt;0.85 GeV</a:t>
            </a:r>
            <a:r>
              <a:rPr lang="en-US" baseline="30000" dirty="0" smtClean="0"/>
              <a:t>2</a:t>
            </a:r>
            <a:r>
              <a:rPr lang="en-US" dirty="0" smtClean="0"/>
              <a:t> can be measured </a:t>
            </a:r>
            <a:endParaRPr lang="en-US" dirty="0"/>
          </a:p>
        </p:txBody>
      </p:sp>
      <p:sp>
        <p:nvSpPr>
          <p:cNvPr id="15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405508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550396" y="1619185"/>
            <a:ext cx="6823359" cy="1760115"/>
            <a:chOff x="550396" y="1619185"/>
            <a:chExt cx="6823359" cy="1760115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550396" y="1619185"/>
              <a:ext cx="2496814" cy="1760115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3149836" y="2082800"/>
            <a:ext cx="1508125" cy="371475"/>
          </p:xfrm>
          <a:graphic>
            <a:graphicData uri="http://schemas.openxmlformats.org/presentationml/2006/ole">
              <p:oleObj spid="_x0000_s405506" name="Equation" r:id="rId6" imgW="7239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3057009" y="2606675"/>
            <a:ext cx="1736725" cy="373063"/>
          </p:xfrm>
          <a:graphic>
            <a:graphicData uri="http://schemas.openxmlformats.org/presentationml/2006/ole">
              <p:oleObj spid="_x0000_s405507" name="Equation" r:id="rId7" imgW="8255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4802628" y="2049168"/>
              <a:ext cx="21463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49354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via exclusive processes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317500" y="3411538"/>
            <a:ext cx="5669427" cy="640806"/>
            <a:chOff x="317500" y="3411538"/>
            <a:chExt cx="5669427" cy="64080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317500" y="3411538"/>
            <a:ext cx="2535238" cy="579437"/>
          </p:xfrm>
          <a:graphic>
            <a:graphicData uri="http://schemas.openxmlformats.org/presentationml/2006/ole">
              <p:oleObj spid="_x0000_s405509" name="Equation" r:id="rId8" imgW="15748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405510" name="Equation" r:id="rId9" imgW="3378200" imgH="406400" progId="Equation.3">
              <p:embed/>
            </p:oleObj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2007369" y="5251676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936625"/>
          <a:ext cx="3859302" cy="738701"/>
        </p:xfrm>
        <a:graphic>
          <a:graphicData uri="http://schemas.openxmlformats.org/presentationml/2006/ole">
            <p:oleObj spid="_x0000_s405511" name="Equation" r:id="rId10" imgW="2590800" imgH="495300" progId="Equation.3">
              <p:embed/>
            </p:oleObj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934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782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7" name="Group 27"/>
          <p:cNvGrpSpPr/>
          <p:nvPr/>
        </p:nvGrpSpPr>
        <p:grpSpPr>
          <a:xfrm>
            <a:off x="7268243" y="1533671"/>
            <a:ext cx="1728420" cy="2711033"/>
            <a:chOff x="3292475" y="1524000"/>
            <a:chExt cx="2514600" cy="3703638"/>
          </a:xfrm>
        </p:grpSpPr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44" name="Picture 15" descr="fig02-3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1087669" y="919152"/>
            <a:ext cx="7798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90"/>
                </a:solidFill>
              </a:rPr>
              <a:t>WHAT OBSERVABLES WE HAVE TO MEASURE TO CONSTRAIN THE </a:t>
            </a:r>
            <a:r>
              <a:rPr lang="en-US" sz="2000" b="1" dirty="0" err="1" smtClean="0">
                <a:solidFill>
                  <a:srgbClr val="000090"/>
                </a:solidFill>
              </a:rPr>
              <a:t>GPDs</a:t>
            </a:r>
            <a:r>
              <a:rPr lang="en-US" sz="2000" b="1" dirty="0" smtClean="0">
                <a:solidFill>
                  <a:srgbClr val="000090"/>
                </a:solidFill>
              </a:rPr>
              <a:t>?</a:t>
            </a:r>
            <a:endParaRPr lang="en-US" sz="2000" b="1" dirty="0"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ig_int_dipo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925" y="762000"/>
            <a:ext cx="3638550" cy="346249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pic>
        <p:nvPicPr>
          <p:cNvPr id="5" name="Picture 4" descr="fig_dsdt_dipol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73" y="800100"/>
            <a:ext cx="3551479" cy="33796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421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Here we assume a dipole dependence instead of an exponential one. </a:t>
            </a:r>
            <a:endParaRPr lang="en-US" dirty="0"/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3403600" y="357647"/>
          <a:ext cx="1420813" cy="546552"/>
        </p:xfrm>
        <a:graphic>
          <a:graphicData uri="http://schemas.openxmlformats.org/presentationml/2006/ole">
            <p:oleObj spid="_x0000_s500738" name="Equation" r:id="rId5" imgW="1155700" imgH="444500" progId="Equation.3">
              <p:embed/>
            </p:oleObj>
          </a:graphicData>
        </a:graphic>
      </p:graphicFrame>
      <p:grpSp>
        <p:nvGrpSpPr>
          <p:cNvPr id="4" name="Group 8"/>
          <p:cNvGrpSpPr/>
          <p:nvPr/>
        </p:nvGrpSpPr>
        <p:grpSpPr>
          <a:xfrm>
            <a:off x="307510" y="4101068"/>
            <a:ext cx="8365235" cy="1996301"/>
            <a:chOff x="307510" y="4431268"/>
            <a:chExt cx="8365235" cy="1996301"/>
          </a:xfrm>
        </p:grpSpPr>
        <p:sp>
          <p:nvSpPr>
            <p:cNvPr id="10" name="TextBox 9"/>
            <p:cNvSpPr txBox="1"/>
            <p:nvPr/>
          </p:nvSpPr>
          <p:spPr>
            <a:xfrm>
              <a:off x="3124200" y="4431268"/>
              <a:ext cx="26556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TO BE COMPARED WITH (white paper)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pic>
          <p:nvPicPr>
            <p:cNvPr id="11" name="Picture 10" descr="Screen Shot 2013-05-01 at 3.13.15 PM.png"/>
            <p:cNvPicPr>
              <a:picLocks noChangeAspect="1"/>
            </p:cNvPicPr>
            <p:nvPr/>
          </p:nvPicPr>
          <p:blipFill>
            <a:blip r:embed="rId6"/>
            <a:srcRect l="51696" t="29378" b="36060"/>
            <a:stretch>
              <a:fillRect/>
            </a:stretch>
          </p:blipFill>
          <p:spPr>
            <a:xfrm>
              <a:off x="307510" y="4522569"/>
              <a:ext cx="2892890" cy="1905000"/>
            </a:xfrm>
            <a:prstGeom prst="rect">
              <a:avLst/>
            </a:prstGeom>
          </p:spPr>
        </p:pic>
        <p:pic>
          <p:nvPicPr>
            <p:cNvPr id="12" name="Picture 11" descr="Screen Shot 2013-05-01 at 3.13.15 PM.png"/>
            <p:cNvPicPr>
              <a:picLocks noChangeAspect="1"/>
            </p:cNvPicPr>
            <p:nvPr/>
          </p:nvPicPr>
          <p:blipFill>
            <a:blip r:embed="rId6"/>
            <a:srcRect l="51696" t="64275" b="1394"/>
            <a:stretch>
              <a:fillRect/>
            </a:stretch>
          </p:blipFill>
          <p:spPr>
            <a:xfrm>
              <a:off x="5779855" y="4483100"/>
              <a:ext cx="2892890" cy="189230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3022347" y="5525869"/>
              <a:ext cx="21910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~ 1 </a:t>
              </a:r>
              <a:r>
                <a:rPr lang="en-US" b="1" dirty="0" err="1" smtClean="0"/>
                <a:t>y</a:t>
              </a:r>
              <a:r>
                <a:rPr lang="en-US" b="1" dirty="0" smtClean="0"/>
                <a:t> of data taking</a:t>
              </a:r>
              <a:endParaRPr lang="en-US" b="1" dirty="0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14956" y="4482068"/>
              <a:ext cx="8351846" cy="1931432"/>
            </a:xfrm>
            <a:prstGeom prst="round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459043" y="1294854"/>
            <a:ext cx="2722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Beam energy: 5x100 GeV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10 &lt; Q</a:t>
            </a:r>
            <a:r>
              <a:rPr lang="en-US" b="1" baseline="30000" dirty="0" smtClean="0">
                <a:solidFill>
                  <a:srgbClr val="000090"/>
                </a:solidFill>
              </a:rPr>
              <a:t>2 </a:t>
            </a:r>
            <a:r>
              <a:rPr lang="en-US" b="1" dirty="0" smtClean="0">
                <a:solidFill>
                  <a:srgbClr val="000090"/>
                </a:solidFill>
              </a:rPr>
              <a:t>&lt; 17.78 GeV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0.1 &lt; </a:t>
            </a:r>
            <a:r>
              <a:rPr lang="en-US" b="1" dirty="0" err="1" smtClean="0">
                <a:solidFill>
                  <a:srgbClr val="000090"/>
                </a:solidFill>
              </a:rPr>
              <a:t>x</a:t>
            </a:r>
            <a:r>
              <a:rPr lang="en-US" b="1" dirty="0" smtClean="0">
                <a:solidFill>
                  <a:srgbClr val="000090"/>
                </a:solidFill>
              </a:rPr>
              <a:t> &lt; 0.158</a:t>
            </a:r>
            <a:endParaRPr lang="en-US" b="1" baseline="30000" dirty="0">
              <a:solidFill>
                <a:srgbClr val="00009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72640" y="2551668"/>
            <a:ext cx="1777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|</a:t>
            </a:r>
            <a:r>
              <a:rPr lang="en-US" b="1" dirty="0" err="1" smtClean="0">
                <a:solidFill>
                  <a:srgbClr val="FF0000"/>
                </a:solidFill>
              </a:rPr>
              <a:t>t</a:t>
            </a:r>
            <a:r>
              <a:rPr lang="en-US" b="1" dirty="0" smtClean="0">
                <a:solidFill>
                  <a:srgbClr val="FF0000"/>
                </a:solidFill>
              </a:rPr>
              <a:t>| &gt; 0.18 GeV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26396" y="1115993"/>
            <a:ext cx="953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 fb</a:t>
            </a:r>
            <a:r>
              <a:rPr lang="en-US" sz="2000" b="1" baseline="30000" dirty="0" smtClean="0"/>
              <a:t>-1</a:t>
            </a:r>
            <a:endParaRPr lang="en-US" sz="2000" b="1" baseline="30000" dirty="0"/>
          </a:p>
        </p:txBody>
      </p:sp>
      <p:sp>
        <p:nvSpPr>
          <p:cNvPr id="20" name="TextBox 19"/>
          <p:cNvSpPr txBox="1"/>
          <p:nvPr/>
        </p:nvSpPr>
        <p:spPr>
          <a:xfrm>
            <a:off x="5213350" y="3346390"/>
            <a:ext cx="953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 fb</a:t>
            </a:r>
            <a:r>
              <a:rPr lang="en-US" sz="2000" b="1" baseline="30000" dirty="0" smtClean="0"/>
              <a:t>-1</a:t>
            </a:r>
            <a:endParaRPr lang="en-US" sz="2000" b="1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4" name="Picture 3" descr="Eic-det-v8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b="20620"/>
          <a:stretch/>
        </p:blipFill>
        <p:spPr>
          <a:xfrm>
            <a:off x="4713150" y="3936999"/>
            <a:ext cx="4173544" cy="2149059"/>
          </a:xfrm>
          <a:prstGeom prst="rect">
            <a:avLst/>
          </a:prstGeom>
        </p:spPr>
      </p:pic>
      <p:pic>
        <p:nvPicPr>
          <p:cNvPr id="10" name="Picture 9" descr="Eic-det-v9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b="20819"/>
          <a:stretch/>
        </p:blipFill>
        <p:spPr>
          <a:xfrm>
            <a:off x="4661896" y="1324168"/>
            <a:ext cx="4178032" cy="21459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930671" y="888738"/>
            <a:ext cx="2713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Phase-I (5 – 10 </a:t>
            </a:r>
            <a:r>
              <a:rPr lang="en-US" dirty="0" err="1" smtClean="0"/>
              <a:t>GeV</a:t>
            </a:r>
            <a:r>
              <a:rPr lang="en-US" dirty="0" smtClean="0"/>
              <a:t>):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977437" y="3542267"/>
            <a:ext cx="2537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Phase-II (&gt;10 </a:t>
            </a:r>
            <a:r>
              <a:rPr lang="en-US" dirty="0" err="1" smtClean="0"/>
              <a:t>GeV</a:t>
            </a:r>
            <a:r>
              <a:rPr lang="en-US" dirty="0" smtClean="0"/>
              <a:t>):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12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An EIC detector CONCEPT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577" y="888738"/>
            <a:ext cx="462031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>
                <a:latin typeface="Comic Sans MS"/>
                <a:cs typeface="Comic Sans MS"/>
              </a:rPr>
              <a:t>Extremely wide</a:t>
            </a:r>
            <a:r>
              <a:rPr lang="en-US" sz="1700" b="1" dirty="0" smtClean="0">
                <a:latin typeface="Comic Sans MS"/>
                <a:cs typeface="Comic Sans MS"/>
              </a:rPr>
              <a:t> </a:t>
            </a:r>
            <a:r>
              <a:rPr lang="en-US" sz="1700" dirty="0" smtClean="0">
                <a:latin typeface="Comic Sans MS"/>
                <a:cs typeface="Comic Sans MS"/>
              </a:rPr>
              <a:t>physics program puts</a:t>
            </a:r>
            <a:r>
              <a:rPr lang="en-US" sz="1700" b="1" dirty="0" smtClean="0">
                <a:latin typeface="Comic Sans MS"/>
                <a:cs typeface="Comic Sans MS"/>
              </a:rPr>
              <a:t> </a:t>
            </a:r>
            <a:r>
              <a:rPr lang="en-US" sz="1700" dirty="0" smtClean="0">
                <a:solidFill>
                  <a:srgbClr val="FF0000"/>
                </a:solidFill>
                <a:latin typeface="Comic Sans MS"/>
                <a:cs typeface="Comic Sans MS"/>
              </a:rPr>
              <a:t>stringent</a:t>
            </a:r>
            <a:r>
              <a:rPr lang="en-US" sz="17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requirements </a:t>
            </a:r>
            <a:r>
              <a:rPr lang="en-US" sz="1700" dirty="0" smtClean="0">
                <a:latin typeface="Comic Sans MS"/>
                <a:cs typeface="Comic Sans MS"/>
              </a:rPr>
              <a:t>on detector performance</a:t>
            </a:r>
          </a:p>
          <a:p>
            <a:endParaRPr lang="en-US" sz="1700" dirty="0" smtClean="0">
              <a:latin typeface="Comic Sans MS"/>
              <a:cs typeface="Comic Sans MS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/>
              <a:t>high acceptance -5 &lt; </a:t>
            </a:r>
            <a:r>
              <a:rPr lang="en-US" sz="1600" dirty="0">
                <a:latin typeface="Symbol" charset="2"/>
                <a:cs typeface="Symbol" charset="2"/>
              </a:rPr>
              <a:t>h</a:t>
            </a:r>
            <a:r>
              <a:rPr lang="en-US" sz="1600" dirty="0"/>
              <a:t> &lt; </a:t>
            </a:r>
            <a:r>
              <a:rPr lang="en-US" sz="1600" dirty="0" smtClean="0"/>
              <a:t>5</a:t>
            </a:r>
            <a:endParaRPr lang="en-US" sz="1600" dirty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/>
              <a:t>good PID (</a:t>
            </a:r>
            <a:r>
              <a:rPr lang="en-US" sz="1600" dirty="0" err="1">
                <a:latin typeface="Symbol" charset="2"/>
                <a:cs typeface="Symbol" charset="2"/>
              </a:rPr>
              <a:t>p</a:t>
            </a:r>
            <a:r>
              <a:rPr lang="en-US" sz="1600" dirty="0" err="1"/>
              <a:t>,K,p</a:t>
            </a:r>
            <a:r>
              <a:rPr lang="en-US" sz="1600" dirty="0"/>
              <a:t> and lepton) and vertex resolution </a:t>
            </a:r>
            <a:endParaRPr lang="en-US" sz="1600" dirty="0" smtClean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same rapidity coverage for tracking </a:t>
            </a:r>
            <a:r>
              <a:rPr lang="en-US" sz="1600" dirty="0"/>
              <a:t>and </a:t>
            </a:r>
            <a:r>
              <a:rPr lang="en-US" sz="1600" dirty="0" smtClean="0"/>
              <a:t>calorimeter </a:t>
            </a:r>
          </a:p>
          <a:p>
            <a:pPr lvl="1">
              <a:buClr>
                <a:srgbClr val="0000FF"/>
              </a:buClr>
            </a:pPr>
            <a:r>
              <a:rPr lang="en-US" sz="1600" dirty="0" smtClean="0">
                <a:sym typeface="Wingdings"/>
              </a:rPr>
              <a:t> </a:t>
            </a:r>
            <a:r>
              <a:rPr lang="en-US" sz="1600" dirty="0">
                <a:sym typeface="Wingdings"/>
              </a:rPr>
              <a:t>good momentum resolution, lepton PID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ym typeface="Wingdings"/>
              </a:rPr>
              <a:t>low </a:t>
            </a:r>
            <a:r>
              <a:rPr lang="en-US" sz="1600" dirty="0">
                <a:sym typeface="Wingdings"/>
              </a:rPr>
              <a:t>material density </a:t>
            </a:r>
            <a:r>
              <a:rPr lang="en-US" sz="1600" dirty="0" smtClean="0">
                <a:sym typeface="Wingdings"/>
              </a:rPr>
              <a:t>because of low scattered lepton p </a:t>
            </a:r>
          </a:p>
          <a:p>
            <a:pPr lvl="1">
              <a:buClr>
                <a:srgbClr val="0000FF"/>
              </a:buClr>
            </a:pPr>
            <a:r>
              <a:rPr lang="en-US" sz="1600" dirty="0" smtClean="0">
                <a:sym typeface="Wingdings"/>
              </a:rPr>
              <a:t> </a:t>
            </a:r>
            <a:r>
              <a:rPr lang="en-US" sz="1600" dirty="0">
                <a:sym typeface="Wingdings"/>
              </a:rPr>
              <a:t>minimal multiple scattering and </a:t>
            </a:r>
            <a:r>
              <a:rPr lang="en-US" sz="1600" dirty="0" err="1">
                <a:sym typeface="Wingdings"/>
              </a:rPr>
              <a:t>brems-strahlung</a:t>
            </a:r>
            <a:endParaRPr lang="en-US" sz="1600" dirty="0">
              <a:sym typeface="Wingdings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>
                <a:sym typeface="Wingdings"/>
              </a:rPr>
              <a:t>very forward electron and proton/neutron </a:t>
            </a:r>
            <a:r>
              <a:rPr lang="en-US" sz="1600" dirty="0" smtClean="0">
                <a:sym typeface="Wingdings"/>
              </a:rPr>
              <a:t>detection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ym typeface="Wingdings"/>
              </a:rPr>
              <a:t>Fully integrated in machine IR design</a:t>
            </a:r>
          </a:p>
        </p:txBody>
      </p:sp>
      <p:sp>
        <p:nvSpPr>
          <p:cNvPr id="15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6614" y="5041293"/>
            <a:ext cx="539358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</a:pPr>
            <a:r>
              <a:rPr lang="en-US" b="1" dirty="0" smtClean="0">
                <a:solidFill>
                  <a:srgbClr val="FF0000"/>
                </a:solidFill>
                <a:sym typeface="Wingdings"/>
              </a:rPr>
              <a:t>Full Geant4 Model based on Generic EIC R&amp;D </a:t>
            </a:r>
          </a:p>
          <a:p>
            <a:pPr>
              <a:buClr>
                <a:srgbClr val="0000FF"/>
              </a:buClr>
            </a:pPr>
            <a:r>
              <a:rPr lang="en-US" b="1" dirty="0" smtClean="0">
                <a:solidFill>
                  <a:srgbClr val="FF0000"/>
                </a:solidFill>
                <a:sym typeface="Wingdings"/>
              </a:rPr>
              <a:t>detector concepts</a:t>
            </a:r>
          </a:p>
          <a:p>
            <a:pPr>
              <a:buClr>
                <a:srgbClr val="0000FF"/>
              </a:buClr>
            </a:pPr>
            <a:r>
              <a:rPr lang="en-US" sz="1400" dirty="0" smtClean="0">
                <a:sym typeface="Wingdings"/>
                <a:hlinkClick r:id="rId4"/>
              </a:rPr>
              <a:t>https://wiki.bnl.gov/eic/index.php/DIS:_What_is_important</a:t>
            </a:r>
            <a:endParaRPr lang="en-US" sz="1400" dirty="0" smtClean="0">
              <a:sym typeface="Wingdings"/>
            </a:endParaRPr>
          </a:p>
          <a:p>
            <a:pPr>
              <a:buClr>
                <a:srgbClr val="0000FF"/>
              </a:buClr>
            </a:pPr>
            <a:r>
              <a:rPr lang="en-US" sz="1400" dirty="0" smtClean="0">
                <a:sym typeface="Wingdings"/>
                <a:hlinkClick r:id="rId5"/>
              </a:rPr>
              <a:t>https://wiki.bnl.gov/eic/index.php/ERHIC_Dedicated_Detector_Design</a:t>
            </a:r>
            <a:endParaRPr lang="en-US" sz="1400" dirty="0" smtClean="0">
              <a:sym typeface="Wingding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51436372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16200000" flipV="1">
            <a:off x="4696619" y="1488281"/>
            <a:ext cx="881062" cy="12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14744" y="1131947"/>
            <a:ext cx="984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Main </a:t>
            </a:r>
          </a:p>
          <a:p>
            <a:pPr algn="ctr"/>
            <a:r>
              <a:rPr lang="en-US" dirty="0" smtClean="0"/>
              <a:t>detector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252844" y="2311400"/>
            <a:ext cx="843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Roman </a:t>
            </a:r>
          </a:p>
          <a:p>
            <a:pPr algn="ctr"/>
            <a:r>
              <a:rPr lang="en-US" dirty="0" smtClean="0"/>
              <a:t>Pots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4617224" y="2583676"/>
            <a:ext cx="1045408" cy="7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5x100-t_vs_thet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085067" y="3758684"/>
            <a:ext cx="3058933" cy="2446241"/>
          </a:xfrm>
          <a:prstGeom prst="rect">
            <a:avLst/>
          </a:prstGeom>
        </p:spPr>
      </p:pic>
      <p:pic>
        <p:nvPicPr>
          <p:cNvPr id="16" name="Picture 15" descr="20x250-t_vs_thet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124200" y="3758684"/>
            <a:ext cx="3058934" cy="2446241"/>
          </a:xfrm>
          <a:prstGeom prst="rect">
            <a:avLst/>
          </a:prstGeom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Proton acceptance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13356" y="4749800"/>
            <a:ext cx="2758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NB: </a:t>
            </a:r>
            <a:r>
              <a:rPr lang="en-US" b="1" dirty="0" smtClean="0">
                <a:solidFill>
                  <a:srgbClr val="0000FF"/>
                </a:solidFill>
              </a:rPr>
              <a:t>need to measure leading protons in RP in the whole |</a:t>
            </a:r>
            <a:r>
              <a:rPr lang="en-US" b="1" dirty="0" err="1" smtClean="0">
                <a:solidFill>
                  <a:srgbClr val="0000FF"/>
                </a:solidFill>
              </a:rPr>
              <a:t>t</a:t>
            </a:r>
            <a:r>
              <a:rPr lang="en-US" b="1" dirty="0" smtClean="0">
                <a:solidFill>
                  <a:srgbClr val="0000FF"/>
                </a:solidFill>
              </a:rPr>
              <a:t>|-range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15978" y="1755279"/>
            <a:ext cx="2758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leading protons are never in the main detector acceptance at </a:t>
            </a:r>
          </a:p>
          <a:p>
            <a:pPr algn="ctr"/>
            <a:r>
              <a:rPr lang="en-US" b="1" dirty="0" smtClean="0">
                <a:solidFill>
                  <a:srgbClr val="0000FF"/>
                </a:solidFill>
              </a:rPr>
              <a:t>EIC (stage 1 and stage 2)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4" name="Group 24"/>
          <p:cNvGrpSpPr/>
          <p:nvPr/>
        </p:nvGrpSpPr>
        <p:grpSpPr>
          <a:xfrm>
            <a:off x="138415" y="793518"/>
            <a:ext cx="4853970" cy="3224484"/>
            <a:chOff x="138415" y="793518"/>
            <a:chExt cx="4853970" cy="3224484"/>
          </a:xfrm>
        </p:grpSpPr>
        <p:pic>
          <p:nvPicPr>
            <p:cNvPr id="7" name="Picture 6" descr="excl.proton-angle_vs_momentum_for_three_energie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138415" y="793518"/>
              <a:ext cx="4853970" cy="3224484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>
              <a:off x="495300" y="1922462"/>
              <a:ext cx="4000500" cy="25400"/>
            </a:xfrm>
            <a:prstGeom prst="line">
              <a:avLst/>
            </a:prstGeom>
            <a:ln w="317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739900" y="1604962"/>
              <a:ext cx="2469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FF0000"/>
                  </a:solidFill>
                </a:rPr>
                <a:t>EIC detector acceptance</a:t>
              </a:r>
              <a:endParaRPr lang="en-US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  <p:bldP spid="2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pic>
        <p:nvPicPr>
          <p:cNvPr id="5" name="Picture 4" descr="ThetaVsTheta.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5400" y="850900"/>
            <a:ext cx="6819900" cy="3187431"/>
          </a:xfrm>
          <a:prstGeom prst="rect">
            <a:avLst/>
          </a:prstGeom>
        </p:spPr>
      </p:pic>
      <p:pic>
        <p:nvPicPr>
          <p:cNvPr id="6" name="Picture 32"/>
          <p:cNvPicPr>
            <a:picLocks noChangeAspect="1" noChangeArrowheads="1"/>
          </p:cNvPicPr>
          <p:nvPr/>
        </p:nvPicPr>
        <p:blipFill>
          <a:blip r:embed="rId4"/>
          <a:srcRect l="55154"/>
          <a:stretch>
            <a:fillRect/>
          </a:stretch>
        </p:blipFill>
        <p:spPr bwMode="auto">
          <a:xfrm>
            <a:off x="6796331" y="792490"/>
            <a:ext cx="2337503" cy="13030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19"/>
          <p:cNvGrpSpPr/>
          <p:nvPr/>
        </p:nvGrpSpPr>
        <p:grpSpPr>
          <a:xfrm>
            <a:off x="6992318" y="2385080"/>
            <a:ext cx="2227882" cy="1226066"/>
            <a:chOff x="4165600" y="18534"/>
            <a:chExt cx="2227882" cy="1226066"/>
          </a:xfrm>
        </p:grpSpPr>
        <p:cxnSp>
          <p:nvCxnSpPr>
            <p:cNvPr id="9" name="Straight Connector 8"/>
            <p:cNvCxnSpPr>
              <a:endCxn id="13" idx="2"/>
            </p:cNvCxnSpPr>
            <p:nvPr/>
          </p:nvCxnSpPr>
          <p:spPr>
            <a:xfrm flipV="1">
              <a:off x="4165600" y="997286"/>
              <a:ext cx="864094" cy="247314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endCxn id="12" idx="2"/>
            </p:cNvCxnSpPr>
            <p:nvPr/>
          </p:nvCxnSpPr>
          <p:spPr>
            <a:xfrm flipV="1">
              <a:off x="4165600" y="785239"/>
              <a:ext cx="715245" cy="459361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 rot="19640959">
              <a:off x="4838700" y="419100"/>
              <a:ext cx="533400" cy="444500"/>
            </a:xfrm>
            <a:prstGeom prst="ellipse">
              <a:avLst/>
            </a:prstGeom>
            <a:solidFill>
              <a:srgbClr val="3366FF">
                <a:alpha val="48000"/>
              </a:srgbClr>
            </a:solidFill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20072591">
              <a:off x="5003800" y="660400"/>
              <a:ext cx="5334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48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92567" y="18534"/>
              <a:ext cx="3385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rgbClr val="0000FF"/>
                  </a:solidFill>
                  <a:latin typeface="Symbol" charset="2"/>
                  <a:cs typeface="Symbol" charset="2"/>
                </a:rPr>
                <a:t>g</a:t>
              </a:r>
              <a:endParaRPr lang="en-US" sz="2800" b="1" dirty="0">
                <a:solidFill>
                  <a:srgbClr val="0000FF"/>
                </a:solidFill>
                <a:latin typeface="Symbol" charset="2"/>
                <a:cs typeface="Symbol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29025" y="718368"/>
              <a:ext cx="3654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chemeClr val="accent6">
                      <a:lumMod val="75000"/>
                    </a:schemeClr>
                  </a:solidFill>
                </a:rPr>
                <a:t>e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80321" y="361132"/>
              <a:ext cx="347133" cy="533400"/>
            </a:xfrm>
            <a:custGeom>
              <a:avLst/>
              <a:gdLst>
                <a:gd name="connsiteX0" fmla="*/ 0 w 347133"/>
                <a:gd name="connsiteY0" fmla="*/ 0 h 533400"/>
                <a:gd name="connsiteX1" fmla="*/ 304800 w 347133"/>
                <a:gd name="connsiteY1" fmla="*/ 165100 h 533400"/>
                <a:gd name="connsiteX2" fmla="*/ 254000 w 347133"/>
                <a:gd name="connsiteY2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7133" h="533400">
                  <a:moveTo>
                    <a:pt x="0" y="0"/>
                  </a:moveTo>
                  <a:cubicBezTo>
                    <a:pt x="131233" y="38100"/>
                    <a:pt x="262467" y="76200"/>
                    <a:pt x="304800" y="165100"/>
                  </a:cubicBezTo>
                  <a:cubicBezTo>
                    <a:pt x="347133" y="254000"/>
                    <a:pt x="254000" y="533400"/>
                    <a:pt x="254000" y="533400"/>
                  </a:cubicBezTo>
                </a:path>
              </a:pathLst>
            </a:cu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02054" y="203944"/>
              <a:ext cx="5914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err="1" smtClean="0">
                  <a:latin typeface="Symbol" charset="2"/>
                  <a:cs typeface="Symbol" charset="2"/>
                </a:rPr>
                <a:t>Dq</a:t>
              </a:r>
              <a:endParaRPr lang="en-US" sz="2800" dirty="0">
                <a:latin typeface="Symbol" charset="2"/>
                <a:cs typeface="Symbol" charset="2"/>
              </a:endParaRPr>
            </a:p>
          </p:txBody>
        </p:sp>
      </p:grpSp>
      <p:grpSp>
        <p:nvGrpSpPr>
          <p:cNvPr id="8" name="Group 33"/>
          <p:cNvGrpSpPr/>
          <p:nvPr/>
        </p:nvGrpSpPr>
        <p:grpSpPr>
          <a:xfrm>
            <a:off x="6088250" y="1004213"/>
            <a:ext cx="1303151" cy="2147572"/>
            <a:chOff x="6771767" y="1118513"/>
            <a:chExt cx="1520954" cy="2147572"/>
          </a:xfrm>
        </p:grpSpPr>
        <p:sp>
          <p:nvSpPr>
            <p:cNvPr id="21" name="Oval 20"/>
            <p:cNvSpPr/>
            <p:nvPr/>
          </p:nvSpPr>
          <p:spPr>
            <a:xfrm rot="2053483">
              <a:off x="6771767" y="1118513"/>
              <a:ext cx="991456" cy="648142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16200000" flipH="1">
              <a:off x="6873732" y="1847096"/>
              <a:ext cx="1555548" cy="128243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clusters discrimination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9700" y="4038331"/>
            <a:ext cx="4084902" cy="9233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- </a:t>
            </a:r>
            <a:r>
              <a:rPr lang="en-US" b="1" dirty="0" smtClean="0">
                <a:solidFill>
                  <a:srgbClr val="0000FF"/>
                </a:solidFill>
              </a:rPr>
              <a:t>Need for a </a:t>
            </a:r>
            <a:r>
              <a:rPr lang="en-US" b="1" dirty="0" err="1" smtClean="0">
                <a:solidFill>
                  <a:srgbClr val="0000FF"/>
                </a:solidFill>
              </a:rPr>
              <a:t>emCAL</a:t>
            </a:r>
            <a:r>
              <a:rPr lang="en-US" b="1" dirty="0" smtClean="0">
                <a:solidFill>
                  <a:srgbClr val="0000FF"/>
                </a:solidFill>
              </a:rPr>
              <a:t> with a very fine granularity</a:t>
            </a:r>
            <a:r>
              <a:rPr lang="en-US" b="1" dirty="0" smtClean="0"/>
              <a:t>, to distinguish clusters down to </a:t>
            </a:r>
            <a:r>
              <a:rPr lang="en-US" b="1" dirty="0" err="1" smtClean="0">
                <a:latin typeface="Symbol" charset="2"/>
                <a:cs typeface="Symbol" charset="2"/>
              </a:rPr>
              <a:t>Dq</a:t>
            </a:r>
            <a:r>
              <a:rPr lang="en-US" b="1" dirty="0" smtClean="0"/>
              <a:t>=1 deg </a:t>
            </a:r>
            <a:endParaRPr 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39700" y="5283200"/>
            <a:ext cx="4084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This is also important for </a:t>
            </a:r>
            <a:r>
              <a:rPr lang="en-US" dirty="0" err="1" smtClean="0">
                <a:latin typeface="Symbol" charset="2"/>
                <a:cs typeface="Symbol" charset="2"/>
              </a:rPr>
              <a:t>Df</a:t>
            </a:r>
            <a:r>
              <a:rPr lang="en-US" dirty="0" smtClean="0"/>
              <a:t> calculation in asymmetries measurement an for BH rejection in the </a:t>
            </a:r>
            <a:r>
              <a:rPr lang="en-US" dirty="0" err="1" smtClean="0"/>
              <a:t>xsec</a:t>
            </a:r>
            <a:r>
              <a:rPr lang="en-US" dirty="0" smtClean="0"/>
              <a:t> measurement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984516" y="4330431"/>
            <a:ext cx="3530600" cy="646331"/>
          </a:xfrm>
          <a:prstGeom prst="rect">
            <a:avLst/>
          </a:prstGeom>
          <a:noFill/>
          <a:ln w="254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– when electron lies at a very small angle its track can be missing</a:t>
            </a:r>
            <a:endParaRPr lang="en-US" b="1" dirty="0"/>
          </a:p>
        </p:txBody>
      </p:sp>
      <p:cxnSp>
        <p:nvCxnSpPr>
          <p:cNvPr id="39" name="Straight Arrow Connector 38"/>
          <p:cNvCxnSpPr>
            <a:stCxn id="37" idx="2"/>
            <a:endCxn id="41" idx="0"/>
          </p:cNvCxnSpPr>
          <p:nvPr/>
        </p:nvCxnSpPr>
        <p:spPr>
          <a:xfrm rot="5400000">
            <a:off x="6548497" y="5170781"/>
            <a:ext cx="395338" cy="7300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429204" y="5372100"/>
            <a:ext cx="462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A pre-shower calorimeter needed </a:t>
            </a:r>
            <a:r>
              <a:rPr lang="en-US" dirty="0" smtClean="0"/>
              <a:t>to control background from </a:t>
            </a:r>
            <a:r>
              <a:rPr lang="en-US" dirty="0" smtClean="0">
                <a:latin typeface="Symbol" charset="2"/>
                <a:cs typeface="Symbol" charset="2"/>
              </a:rPr>
              <a:t>p</a:t>
            </a:r>
            <a:r>
              <a:rPr lang="en-US" baseline="30000" dirty="0" smtClean="0">
                <a:latin typeface="Symbol" charset="2"/>
                <a:cs typeface="Symbol" charset="2"/>
              </a:rPr>
              <a:t>0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gg</a:t>
            </a:r>
            <a:endParaRPr lang="en-US" dirty="0">
              <a:latin typeface="Symbol" charset="2"/>
              <a:cs typeface="Symbol" charset="2"/>
            </a:endParaRPr>
          </a:p>
        </p:txBody>
      </p:sp>
      <p:cxnSp>
        <p:nvCxnSpPr>
          <p:cNvPr id="42" name="Straight Arrow Connector 41"/>
          <p:cNvCxnSpPr>
            <a:stCxn id="32" idx="2"/>
            <a:endCxn id="33" idx="0"/>
          </p:cNvCxnSpPr>
          <p:nvPr/>
        </p:nvCxnSpPr>
        <p:spPr>
          <a:xfrm rot="5400000">
            <a:off x="2021382" y="5122430"/>
            <a:ext cx="321539" cy="1588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70246" y="627390"/>
            <a:ext cx="3334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Very important: </a:t>
            </a:r>
            <a:r>
              <a:rPr lang="en-US" b="1" dirty="0" smtClean="0"/>
              <a:t>hermetic tracker</a:t>
            </a:r>
            <a:endParaRPr lang="en-US" b="1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7" grpId="0" animBg="1"/>
      <p:bldP spid="4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 of detector requirements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04073" y="1435100"/>
            <a:ext cx="8660172" cy="376217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</a:rPr>
              <a:t>Important for exclusive DIS: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Hermetic Central Tracking Detector 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Electromagnetic calorimeter with good energy resolution and fine granularity</a:t>
            </a:r>
          </a:p>
          <a:p>
            <a:pPr marL="749300" lvl="1" indent="-292100">
              <a:lnSpc>
                <a:spcPct val="150000"/>
              </a:lnSpc>
              <a:buClr>
                <a:schemeClr val="tx1"/>
              </a:buClr>
              <a:buFont typeface="Lucida Grande"/>
              <a:buChar char="-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Measure low energy clusters down to ~900 </a:t>
            </a:r>
            <a:r>
              <a:rPr lang="en-GB" sz="2000" dirty="0" err="1" smtClean="0">
                <a:solidFill>
                  <a:srgbClr val="000000"/>
                </a:solidFill>
                <a:latin typeface="Times New Roman" charset="0"/>
              </a:rPr>
              <a:t>MeV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</a:t>
            </a:r>
          </a:p>
          <a:p>
            <a:pPr marL="749300" lvl="2" indent="-292100">
              <a:lnSpc>
                <a:spcPct val="150000"/>
              </a:lnSpc>
              <a:buClr>
                <a:schemeClr val="tx1"/>
              </a:buClr>
              <a:buFont typeface="Lucida Grande"/>
              <a:buChar char="-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Rear </a:t>
            </a:r>
            <a:r>
              <a:rPr lang="en-GB" sz="2000" dirty="0" err="1" smtClean="0">
                <a:solidFill>
                  <a:srgbClr val="000000"/>
                </a:solidFill>
                <a:latin typeface="Times New Roman" charset="0"/>
              </a:rPr>
              <a:t>Encap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c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apable of discriminating clusters down to </a:t>
            </a:r>
            <a:r>
              <a:rPr lang="en-GB" sz="2000" dirty="0" err="1" smtClean="0">
                <a:solidFill>
                  <a:srgbClr val="000000"/>
                </a:solidFill>
                <a:latin typeface="Symbol" charset="2"/>
                <a:cs typeface="Symbol" charset="2"/>
              </a:rPr>
              <a:t>Dq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= 1deg 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Preshower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</a:t>
            </a: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em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cal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2000" dirty="0" smtClean="0">
              <a:solidFill>
                <a:srgbClr val="000000"/>
              </a:solidFill>
              <a:latin typeface="Times New Roman" charset="0"/>
            </a:endParaRP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Forward </a:t>
            </a: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hadronic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calorimeter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rapidity gap and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p.dis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. background</a:t>
            </a:r>
            <a:endParaRPr lang="en-GB" sz="2000" dirty="0" smtClean="0">
              <a:solidFill>
                <a:srgbClr val="000000"/>
              </a:solidFill>
              <a:latin typeface="Times New Roman" charset="0"/>
            </a:endParaRP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Roman pots </a:t>
            </a:r>
            <a:r>
              <a:rPr lang="en-GB" sz="2000" dirty="0" smtClean="0">
                <a:latin typeface="Times New Roman" charset="0"/>
              </a:rPr>
              <a:t>(and with excellent acceptance, ~5% momentum resolution)</a:t>
            </a:r>
            <a:endParaRPr lang="en-GB" sz="2000" dirty="0">
              <a:latin typeface="Times New Roman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7073" y="876300"/>
            <a:ext cx="8958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are the basic requirements for a suitable detector?</a:t>
            </a:r>
            <a:endParaRPr lang="en-US" sz="2400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7073" y="5480614"/>
            <a:ext cx="8787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Outlook: 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we need a full detector simulation to better evaluate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systematics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and better constraining resolution requirements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880272" y="1143001"/>
            <a:ext cx="3677423" cy="1673206"/>
            <a:chOff x="2905" y="692"/>
            <a:chExt cx="2189" cy="1013"/>
          </a:xfrm>
        </p:grpSpPr>
        <p:graphicFrame>
          <p:nvGraphicFramePr>
            <p:cNvPr id="32770" name="Object 2"/>
            <p:cNvGraphicFramePr>
              <a:graphicFrameLocks noChangeAspect="1"/>
            </p:cNvGraphicFramePr>
            <p:nvPr/>
          </p:nvGraphicFramePr>
          <p:xfrm>
            <a:off x="4656" y="1576"/>
            <a:ext cx="65" cy="129"/>
          </p:xfrm>
          <a:graphic>
            <a:graphicData uri="http://schemas.openxmlformats.org/presentationml/2006/ole">
              <p:oleObj spid="_x0000_s311298" name="Equation" r:id="rId4" imgW="76200" imgH="177800" progId="Equation.3">
                <p:embed/>
              </p:oleObj>
            </a:graphicData>
          </a:graphic>
        </p:graphicFrame>
        <p:sp>
          <p:nvSpPr>
            <p:cNvPr id="32800" name="Freeform 9"/>
            <p:cNvSpPr>
              <a:spLocks noChangeArrowheads="1"/>
            </p:cNvSpPr>
            <p:nvPr/>
          </p:nvSpPr>
          <p:spPr bwMode="auto">
            <a:xfrm flipV="1">
              <a:off x="3395" y="945"/>
              <a:ext cx="642" cy="77"/>
            </a:xfrm>
            <a:custGeom>
              <a:avLst/>
              <a:gdLst>
                <a:gd name="T0" fmla="*/ 0 w 777"/>
                <a:gd name="T1" fmla="*/ 9 h 133"/>
                <a:gd name="T2" fmla="*/ 77 w 777"/>
                <a:gd name="T3" fmla="*/ 1 h 133"/>
                <a:gd name="T4" fmla="*/ 299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1" name="Freeform 10"/>
            <p:cNvSpPr>
              <a:spLocks noChangeArrowheads="1"/>
            </p:cNvSpPr>
            <p:nvPr/>
          </p:nvSpPr>
          <p:spPr bwMode="auto">
            <a:xfrm rot="5400000">
              <a:off x="3556" y="1280"/>
              <a:ext cx="616" cy="103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0 h 290"/>
                <a:gd name="T26" fmla="*/ 2 w 1875"/>
                <a:gd name="T27" fmla="*/ 0 h 290"/>
                <a:gd name="T28" fmla="*/ 2 w 1875"/>
                <a:gd name="T29" fmla="*/ 0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0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0 h 290"/>
                <a:gd name="T50" fmla="*/ 4 w 1875"/>
                <a:gd name="T51" fmla="*/ 0 h 290"/>
                <a:gd name="T52" fmla="*/ 4 w 1875"/>
                <a:gd name="T53" fmla="*/ 0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0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0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2" name="Freeform 11"/>
            <p:cNvSpPr>
              <a:spLocks noChangeArrowheads="1"/>
            </p:cNvSpPr>
            <p:nvPr/>
          </p:nvSpPr>
          <p:spPr bwMode="auto">
            <a:xfrm rot="5400000">
              <a:off x="3668" y="1095"/>
              <a:ext cx="616" cy="104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1 h 290"/>
                <a:gd name="T26" fmla="*/ 2 w 1875"/>
                <a:gd name="T27" fmla="*/ 0 h 290"/>
                <a:gd name="T28" fmla="*/ 2 w 1875"/>
                <a:gd name="T29" fmla="*/ 1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1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1 h 290"/>
                <a:gd name="T50" fmla="*/ 4 w 1875"/>
                <a:gd name="T51" fmla="*/ 0 h 290"/>
                <a:gd name="T52" fmla="*/ 4 w 1875"/>
                <a:gd name="T53" fmla="*/ 1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1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1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Line 12"/>
            <p:cNvSpPr>
              <a:spLocks noChangeShapeType="1"/>
            </p:cNvSpPr>
            <p:nvPr/>
          </p:nvSpPr>
          <p:spPr bwMode="auto">
            <a:xfrm flipV="1">
              <a:off x="3001" y="1494"/>
              <a:ext cx="694" cy="11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4" name="Line 13"/>
            <p:cNvSpPr>
              <a:spLocks noChangeShapeType="1"/>
            </p:cNvSpPr>
            <p:nvPr/>
          </p:nvSpPr>
          <p:spPr bwMode="auto">
            <a:xfrm>
              <a:off x="4036" y="1514"/>
              <a:ext cx="623" cy="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5" name="Oval 14"/>
            <p:cNvSpPr>
              <a:spLocks noChangeArrowheads="1"/>
            </p:cNvSpPr>
            <p:nvPr/>
          </p:nvSpPr>
          <p:spPr bwMode="auto">
            <a:xfrm>
              <a:off x="3690" y="1381"/>
              <a:ext cx="347" cy="320"/>
            </a:xfrm>
            <a:prstGeom prst="ellipse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6" name="Text Box 15"/>
            <p:cNvSpPr txBox="1">
              <a:spLocks noChangeArrowheads="1"/>
            </p:cNvSpPr>
            <p:nvPr/>
          </p:nvSpPr>
          <p:spPr bwMode="auto">
            <a:xfrm>
              <a:off x="2905" y="1335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07" name="Freeform 16"/>
            <p:cNvSpPr>
              <a:spLocks noChangeArrowheads="1"/>
            </p:cNvSpPr>
            <p:nvPr/>
          </p:nvSpPr>
          <p:spPr bwMode="auto">
            <a:xfrm>
              <a:off x="3401" y="840"/>
              <a:ext cx="635" cy="85"/>
            </a:xfrm>
            <a:custGeom>
              <a:avLst/>
              <a:gdLst>
                <a:gd name="T0" fmla="*/ 0 w 777"/>
                <a:gd name="T1" fmla="*/ 14 h 133"/>
                <a:gd name="T2" fmla="*/ 74 w 777"/>
                <a:gd name="T3" fmla="*/ 2 h 133"/>
                <a:gd name="T4" fmla="*/ 284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8" name="Freeform 17"/>
            <p:cNvSpPr>
              <a:spLocks noChangeArrowheads="1"/>
            </p:cNvSpPr>
            <p:nvPr/>
          </p:nvSpPr>
          <p:spPr bwMode="auto">
            <a:xfrm flipH="1">
              <a:off x="4032" y="840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9" name="Freeform 18"/>
            <p:cNvSpPr>
              <a:spLocks noChangeArrowheads="1"/>
            </p:cNvSpPr>
            <p:nvPr/>
          </p:nvSpPr>
          <p:spPr bwMode="auto">
            <a:xfrm flipH="1" flipV="1">
              <a:off x="4032" y="932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0" name="Freeform 19"/>
            <p:cNvSpPr>
              <a:spLocks noChangeArrowheads="1"/>
            </p:cNvSpPr>
            <p:nvPr/>
          </p:nvSpPr>
          <p:spPr bwMode="auto">
            <a:xfrm rot="-1980000">
              <a:off x="2992" y="740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1" name="Freeform 20"/>
            <p:cNvSpPr>
              <a:spLocks noChangeArrowheads="1"/>
            </p:cNvSpPr>
            <p:nvPr/>
          </p:nvSpPr>
          <p:spPr bwMode="auto">
            <a:xfrm rot="-2520000">
              <a:off x="4449" y="785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2" name="Text Box 21"/>
            <p:cNvSpPr txBox="1">
              <a:spLocks noChangeArrowheads="1"/>
            </p:cNvSpPr>
            <p:nvPr/>
          </p:nvSpPr>
          <p:spPr bwMode="auto">
            <a:xfrm>
              <a:off x="4483" y="1288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13" name="Text Box 22"/>
            <p:cNvSpPr txBox="1">
              <a:spLocks noChangeArrowheads="1"/>
            </p:cNvSpPr>
            <p:nvPr/>
          </p:nvSpPr>
          <p:spPr bwMode="auto">
            <a:xfrm>
              <a:off x="4872" y="692"/>
              <a:ext cx="222" cy="3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8352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endPara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4529750" y="1083537"/>
            <a:ext cx="570006" cy="580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87738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600" b="1" baseline="30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*</a:t>
            </a:r>
          </a:p>
        </p:txBody>
      </p:sp>
      <p:sp>
        <p:nvSpPr>
          <p:cNvPr id="32777" name="Rectangle 24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Deeply Virtual Compton Scattering</a:t>
            </a:r>
          </a:p>
        </p:txBody>
      </p:sp>
      <p:sp>
        <p:nvSpPr>
          <p:cNvPr id="3277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836077" y="654087"/>
            <a:ext cx="2826388" cy="48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VM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ω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J/ψ,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Υ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32780" name="Text Box 27"/>
          <p:cNvSpPr txBox="1">
            <a:spLocks noChangeArrowheads="1"/>
          </p:cNvSpPr>
          <p:nvPr/>
        </p:nvSpPr>
        <p:spPr bwMode="auto">
          <a:xfrm>
            <a:off x="5378378" y="654087"/>
            <a:ext cx="2284740" cy="4828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77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γ</a:t>
            </a:r>
            <a:r>
              <a:rPr lang="en-GB" sz="25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500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781" name="Text Box 28"/>
          <p:cNvSpPr txBox="1">
            <a:spLocks noChangeArrowheads="1"/>
          </p:cNvSpPr>
          <p:nvPr/>
        </p:nvSpPr>
        <p:spPr bwMode="auto">
          <a:xfrm>
            <a:off x="6217615" y="2731968"/>
            <a:ext cx="581069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2" name="Text Box 29"/>
          <p:cNvSpPr txBox="1">
            <a:spLocks noChangeArrowheads="1"/>
          </p:cNvSpPr>
          <p:nvPr/>
        </p:nvSpPr>
        <p:spPr bwMode="auto">
          <a:xfrm>
            <a:off x="1231644" y="2717103"/>
            <a:ext cx="1393891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 </a:t>
            </a: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+ M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3" name="AutoShape 30"/>
          <p:cNvSpPr>
            <a:spLocks noChangeArrowheads="1"/>
          </p:cNvSpPr>
          <p:nvPr/>
        </p:nvSpPr>
        <p:spPr bwMode="auto">
          <a:xfrm>
            <a:off x="2698009" y="2941739"/>
            <a:ext cx="3529588" cy="216377"/>
          </a:xfrm>
          <a:prstGeom prst="leftRightArrow">
            <a:avLst>
              <a:gd name="adj1" fmla="val 50000"/>
              <a:gd name="adj2" fmla="val 319279"/>
            </a:avLst>
          </a:prstGeom>
          <a:gradFill rotWithShape="0">
            <a:gsLst>
              <a:gs pos="0">
                <a:srgbClr val="00FFCC">
                  <a:alpha val="70998"/>
                </a:srgbClr>
              </a:gs>
              <a:gs pos="100000">
                <a:srgbClr val="000099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31"/>
          <p:cNvSpPr txBox="1">
            <a:spLocks noChangeArrowheads="1"/>
          </p:cNvSpPr>
          <p:nvPr/>
        </p:nvSpPr>
        <p:spPr bwMode="auto">
          <a:xfrm>
            <a:off x="74788" y="2717103"/>
            <a:ext cx="1103673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Scale:</a:t>
            </a:r>
          </a:p>
        </p:txBody>
      </p:sp>
      <p:sp>
        <p:nvSpPr>
          <p:cNvPr id="32785" name="Text Box 32"/>
          <p:cNvSpPr txBox="1">
            <a:spLocks noChangeArrowheads="1"/>
          </p:cNvSpPr>
          <p:nvPr/>
        </p:nvSpPr>
        <p:spPr bwMode="auto">
          <a:xfrm>
            <a:off x="281081" y="3309607"/>
            <a:ext cx="4248669" cy="27700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3789" tIns="46894" rIns="93789" bIns="46894">
            <a:prstTxWarp prst="textNoShape">
              <a:avLst/>
            </a:prstTxWarp>
            <a:spAutoFit/>
          </a:bodyPr>
          <a:lstStyle/>
          <a:p>
            <a:pPr marL="138417" indent="-138417">
              <a:lnSpc>
                <a:spcPct val="93000"/>
              </a:lnSpc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sz="2500" b="1" dirty="0">
                <a:solidFill>
                  <a:srgbClr val="003399"/>
                </a:solidFill>
                <a:latin typeface="Times New Roman" charset="0"/>
                <a:ea typeface="DejaVu Sans" charset="0"/>
                <a:cs typeface="DejaVu Sans" charset="0"/>
              </a:rPr>
              <a:t>DVCS properties: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Similar to VM production, but </a:t>
            </a:r>
            <a:r>
              <a:rPr lang="en-GB" b="1" dirty="0" err="1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γ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instead of VM in the final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state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Very clean experimental signature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Not affected by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VM wave-function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uncertainty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Hard scale provided by Q</a:t>
            </a:r>
            <a:r>
              <a:rPr lang="en-GB" b="1" baseline="30000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Sensitive to both quarks and gluons</a:t>
            </a:r>
            <a:endParaRPr lang="en-GB" b="1" dirty="0">
              <a:solidFill>
                <a:srgbClr val="00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456949" y="1047200"/>
            <a:ext cx="2382178" cy="1666600"/>
            <a:chOff x="272" y="634"/>
            <a:chExt cx="1418" cy="1009"/>
          </a:xfrm>
        </p:grpSpPr>
        <p:grpSp>
          <p:nvGrpSpPr>
            <p:cNvPr id="4" name="Group 34"/>
            <p:cNvGrpSpPr>
              <a:grpSpLocks/>
            </p:cNvGrpSpPr>
            <p:nvPr/>
          </p:nvGrpSpPr>
          <p:grpSpPr bwMode="auto">
            <a:xfrm>
              <a:off x="494" y="656"/>
              <a:ext cx="1196" cy="987"/>
              <a:chOff x="494" y="656"/>
              <a:chExt cx="1196" cy="987"/>
            </a:xfrm>
          </p:grpSpPr>
          <p:sp>
            <p:nvSpPr>
              <p:cNvPr id="32790" name="Text Box 35"/>
              <p:cNvSpPr txBox="1">
                <a:spLocks noChangeArrowheads="1"/>
              </p:cNvSpPr>
              <p:nvPr/>
            </p:nvSpPr>
            <p:spPr bwMode="auto">
              <a:xfrm>
                <a:off x="1129" y="1118"/>
                <a:ext cx="298" cy="28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89280" tIns="6588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IP</a:t>
                </a:r>
              </a:p>
            </p:txBody>
          </p:sp>
          <p:grpSp>
            <p:nvGrpSpPr>
              <p:cNvPr id="5" name="Group 36"/>
              <p:cNvGrpSpPr>
                <a:grpSpLocks/>
              </p:cNvGrpSpPr>
              <p:nvPr/>
            </p:nvGrpSpPr>
            <p:grpSpPr bwMode="auto">
              <a:xfrm>
                <a:off x="494" y="656"/>
                <a:ext cx="1196" cy="987"/>
                <a:chOff x="494" y="656"/>
                <a:chExt cx="1196" cy="987"/>
              </a:xfrm>
            </p:grpSpPr>
            <p:sp>
              <p:nvSpPr>
                <p:cNvPr id="32792" name="Freeform 37"/>
                <p:cNvSpPr>
                  <a:spLocks noChangeArrowheads="1"/>
                </p:cNvSpPr>
                <p:nvPr/>
              </p:nvSpPr>
              <p:spPr bwMode="auto">
                <a:xfrm>
                  <a:off x="1058" y="1022"/>
                  <a:ext cx="104" cy="494"/>
                </a:xfrm>
                <a:custGeom>
                  <a:avLst/>
                  <a:gdLst>
                    <a:gd name="T0" fmla="*/ 36 w 114"/>
                    <a:gd name="T1" fmla="*/ 368 h 532"/>
                    <a:gd name="T2" fmla="*/ 35 w 114"/>
                    <a:gd name="T3" fmla="*/ 357 h 532"/>
                    <a:gd name="T4" fmla="*/ 1 w 114"/>
                    <a:gd name="T5" fmla="*/ 339 h 532"/>
                    <a:gd name="T6" fmla="*/ 72 w 114"/>
                    <a:gd name="T7" fmla="*/ 308 h 532"/>
                    <a:gd name="T8" fmla="*/ 5 w 114"/>
                    <a:gd name="T9" fmla="*/ 282 h 532"/>
                    <a:gd name="T10" fmla="*/ 72 w 114"/>
                    <a:gd name="T11" fmla="*/ 251 h 532"/>
                    <a:gd name="T12" fmla="*/ 4 w 114"/>
                    <a:gd name="T13" fmla="*/ 224 h 532"/>
                    <a:gd name="T14" fmla="*/ 71 w 114"/>
                    <a:gd name="T15" fmla="*/ 193 h 532"/>
                    <a:gd name="T16" fmla="*/ 2 w 114"/>
                    <a:gd name="T17" fmla="*/ 165 h 532"/>
                    <a:gd name="T18" fmla="*/ 68 w 114"/>
                    <a:gd name="T19" fmla="*/ 134 h 532"/>
                    <a:gd name="T20" fmla="*/ 0 w 114"/>
                    <a:gd name="T21" fmla="*/ 108 h 532"/>
                    <a:gd name="T22" fmla="*/ 68 w 114"/>
                    <a:gd name="T23" fmla="*/ 79 h 532"/>
                    <a:gd name="T24" fmla="*/ 5 w 114"/>
                    <a:gd name="T25" fmla="*/ 50 h 532"/>
                    <a:gd name="T26" fmla="*/ 67 w 114"/>
                    <a:gd name="T27" fmla="*/ 27 h 532"/>
                    <a:gd name="T28" fmla="*/ 33 w 114"/>
                    <a:gd name="T29" fmla="*/ 8 h 532"/>
                    <a:gd name="T30" fmla="*/ 35 w 114"/>
                    <a:gd name="T31" fmla="*/ 0 h 53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4"/>
                    <a:gd name="T49" fmla="*/ 0 h 532"/>
                    <a:gd name="T50" fmla="*/ 114 w 114"/>
                    <a:gd name="T51" fmla="*/ 532 h 53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4" h="532">
                      <a:moveTo>
                        <a:pt x="57" y="532"/>
                      </a:moveTo>
                      <a:lnTo>
                        <a:pt x="55" y="517"/>
                      </a:lnTo>
                      <a:lnTo>
                        <a:pt x="1" y="490"/>
                      </a:lnTo>
                      <a:lnTo>
                        <a:pt x="114" y="448"/>
                      </a:lnTo>
                      <a:lnTo>
                        <a:pt x="6" y="408"/>
                      </a:lnTo>
                      <a:lnTo>
                        <a:pt x="114" y="363"/>
                      </a:lnTo>
                      <a:lnTo>
                        <a:pt x="4" y="324"/>
                      </a:lnTo>
                      <a:lnTo>
                        <a:pt x="112" y="279"/>
                      </a:lnTo>
                      <a:lnTo>
                        <a:pt x="2" y="240"/>
                      </a:lnTo>
                      <a:lnTo>
                        <a:pt x="109" y="194"/>
                      </a:lnTo>
                      <a:lnTo>
                        <a:pt x="0" y="156"/>
                      </a:lnTo>
                      <a:lnTo>
                        <a:pt x="108" y="114"/>
                      </a:lnTo>
                      <a:lnTo>
                        <a:pt x="6" y="72"/>
                      </a:lnTo>
                      <a:lnTo>
                        <a:pt x="106" y="39"/>
                      </a:lnTo>
                      <a:lnTo>
                        <a:pt x="52" y="13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086" y="931"/>
                  <a:ext cx="580" cy="91"/>
                </a:xfrm>
                <a:prstGeom prst="line">
                  <a:avLst/>
                </a:prstGeom>
                <a:noFill/>
                <a:ln w="5724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4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580" y="1504"/>
                  <a:ext cx="522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5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076" y="1504"/>
                  <a:ext cx="590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7" name="Freeform 42"/>
                <p:cNvSpPr>
                  <a:spLocks noChangeArrowheads="1"/>
                </p:cNvSpPr>
                <p:nvPr/>
              </p:nvSpPr>
              <p:spPr bwMode="auto">
                <a:xfrm rot="-1980000">
                  <a:off x="587" y="753"/>
                  <a:ext cx="453" cy="443"/>
                </a:xfrm>
                <a:custGeom>
                  <a:avLst/>
                  <a:gdLst>
                    <a:gd name="T0" fmla="*/ 97 w 380"/>
                    <a:gd name="T1" fmla="*/ 57 h 311"/>
                    <a:gd name="T2" fmla="*/ 36 w 380"/>
                    <a:gd name="T3" fmla="*/ 416 h 311"/>
                    <a:gd name="T4" fmla="*/ 302 w 380"/>
                    <a:gd name="T5" fmla="*/ 54 h 311"/>
                    <a:gd name="T6" fmla="*/ 178 w 380"/>
                    <a:gd name="T7" fmla="*/ 736 h 311"/>
                    <a:gd name="T8" fmla="*/ 446 w 380"/>
                    <a:gd name="T9" fmla="*/ 387 h 311"/>
                    <a:gd name="T10" fmla="*/ 324 w 380"/>
                    <a:gd name="T11" fmla="*/ 1067 h 311"/>
                    <a:gd name="T12" fmla="*/ 590 w 380"/>
                    <a:gd name="T13" fmla="*/ 708 h 311"/>
                    <a:gd name="T14" fmla="*/ 466 w 380"/>
                    <a:gd name="T15" fmla="*/ 1390 h 311"/>
                    <a:gd name="T16" fmla="*/ 734 w 380"/>
                    <a:gd name="T17" fmla="*/ 1048 h 311"/>
                    <a:gd name="T18" fmla="*/ 612 w 380"/>
                    <a:gd name="T19" fmla="*/ 1716 h 311"/>
                    <a:gd name="T20" fmla="*/ 881 w 380"/>
                    <a:gd name="T21" fmla="*/ 1377 h 311"/>
                    <a:gd name="T22" fmla="*/ 817 w 380"/>
                    <a:gd name="T23" fmla="*/ 1825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16" y="656"/>
                  <a:ext cx="222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V</a:t>
                  </a:r>
                </a:p>
              </p:txBody>
            </p:sp>
          </p:grpSp>
        </p:grpSp>
        <p:sp>
          <p:nvSpPr>
            <p:cNvPr id="32789" name="Text Box 45"/>
            <p:cNvSpPr txBox="1">
              <a:spLocks noChangeArrowheads="1"/>
            </p:cNvSpPr>
            <p:nvPr/>
          </p:nvSpPr>
          <p:spPr bwMode="auto">
            <a:xfrm>
              <a:off x="272" y="634"/>
              <a:ext cx="33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r>
                <a:rPr lang="en-GB" sz="46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*</a:t>
              </a:r>
            </a:p>
          </p:txBody>
        </p:sp>
      </p:grpSp>
      <p:sp>
        <p:nvSpPr>
          <p:cNvPr id="54" name="Date Placeholder 5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7109412" y="2834950"/>
            <a:ext cx="1643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Q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r>
              <a:rPr lang="en-US" b="1" dirty="0" smtClean="0">
                <a:solidFill>
                  <a:srgbClr val="0000FF"/>
                </a:solidFill>
              </a:rPr>
              <a:t> gives the lever arm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49" name="Picture 48" descr="lingot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800" y="4076700"/>
            <a:ext cx="2193415" cy="1642944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5112711" y="3843870"/>
            <a:ext cx="400622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FB41D"/>
                </a:solidFill>
                <a:latin typeface="Braggadocio"/>
                <a:cs typeface="Braggadocio"/>
              </a:rPr>
              <a:t>A GOLDEN MEASUREMENT!</a:t>
            </a: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r>
              <a:rPr lang="en-US" sz="1600" b="1" dirty="0" smtClean="0">
                <a:solidFill>
                  <a:srgbClr val="0000FF"/>
                </a:solidFill>
                <a:latin typeface="Bangla Sangam MN"/>
                <a:cs typeface="Bangla Sangam MN"/>
              </a:rPr>
              <a:t>for the EIC pp physics case</a:t>
            </a:r>
            <a:endParaRPr lang="en-US" sz="1600" b="1" dirty="0">
              <a:solidFill>
                <a:srgbClr val="0000FF"/>
              </a:solidFill>
              <a:latin typeface="Bangla Sangam MN"/>
              <a:cs typeface="Bangla Sangam MN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1" y="733082"/>
            <a:ext cx="8552627" cy="6141023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at EIC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7476145" y="2667963"/>
            <a:ext cx="1722696" cy="715016"/>
            <a:chOff x="7476145" y="2667963"/>
            <a:chExt cx="1722696" cy="715016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476145" y="2821852"/>
              <a:ext cx="730117" cy="56112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206262" y="2667963"/>
              <a:ext cx="9925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5x100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GeV</a:t>
              </a:r>
              <a:endParaRPr lang="en-US" sz="14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Group 13"/>
          <p:cNvGrpSpPr/>
          <p:nvPr/>
        </p:nvGrpSpPr>
        <p:grpSpPr>
          <a:xfrm>
            <a:off x="7135353" y="690425"/>
            <a:ext cx="2081052" cy="494152"/>
            <a:chOff x="7135353" y="690425"/>
            <a:chExt cx="2081052" cy="494152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135353" y="844314"/>
              <a:ext cx="998704" cy="34026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134057" y="690425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20x250 </a:t>
              </a:r>
              <a:r>
                <a:rPr lang="en-US" sz="1400" b="1" dirty="0" err="1" smtClean="0"/>
                <a:t>GeV</a:t>
              </a:r>
              <a:endParaRPr lang="en-US" sz="1400" b="1" dirty="0" smtClean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05039" y="3777397"/>
            <a:ext cx="1968500" cy="830997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5473" y="634999"/>
            <a:ext cx="6477727" cy="3060701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Why EIC is unique: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Wide energy coverage </a:t>
            </a: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Polarization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of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both electrons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and protons (nuclei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)</a:t>
            </a: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lumi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~10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34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cm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1 </a:t>
            </a: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DIS (</a:t>
            </a:r>
            <a:r>
              <a:rPr lang="en-US" sz="15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see more in </a:t>
            </a:r>
            <a:r>
              <a:rPr lang="en-US" sz="15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E.Aschenauer’s</a:t>
            </a:r>
            <a:r>
              <a:rPr lang="en-US" sz="15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 talk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):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</a:t>
            </a:r>
            <a:r>
              <a:rPr lang="it-IT" sz="1500" b="1" dirty="0" smtClean="0">
                <a:solidFill>
                  <a:srgbClr val="DC2300"/>
                </a:solidFill>
                <a:latin typeface="Comic Sans MS"/>
                <a:cs typeface="Comic Sans MS"/>
              </a:rPr>
              <a:t>  </a:t>
            </a:r>
            <a:endParaRPr lang="it-IT" sz="1500" b="1" dirty="0">
              <a:solidFill>
                <a:srgbClr val="DC2300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5339861" y="4657493"/>
            <a:ext cx="38041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The relevant processes are: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DVCS (1)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BH initial (3) and final (2) state rad.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ISR (4) and FSR (5) in DVCS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239346" y="3403792"/>
            <a:ext cx="4804507" cy="2558202"/>
            <a:chOff x="535354" y="3420207"/>
            <a:chExt cx="4804507" cy="2558202"/>
          </a:xfrm>
        </p:grpSpPr>
        <p:pic>
          <p:nvPicPr>
            <p:cNvPr id="10" name="Picture 9" descr="fig_DVCS-BH.eps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r="64184"/>
            <a:stretch/>
          </p:blipFill>
          <p:spPr>
            <a:xfrm>
              <a:off x="3343030" y="3529257"/>
              <a:ext cx="1996831" cy="18669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4132385" y="4076698"/>
              <a:ext cx="324343" cy="26963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210539" y="3910625"/>
              <a:ext cx="355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q</a:t>
              </a:r>
              <a:r>
                <a:rPr lang="en-US" sz="1600" b="0" baseline="-25000" dirty="0" smtClean="0">
                  <a:latin typeface="Times New Roman"/>
                  <a:cs typeface="Times New Roman"/>
                </a:rPr>
                <a:t>3</a:t>
              </a:r>
              <a:endParaRPr lang="en-US" sz="1600" b="0" baseline="-25000" dirty="0">
                <a:latin typeface="Times New Roman"/>
                <a:cs typeface="Times New Roman"/>
              </a:endParaRPr>
            </a:p>
          </p:txBody>
        </p:sp>
        <p:grpSp>
          <p:nvGrpSpPr>
            <p:cNvPr id="5" name="Group 27"/>
            <p:cNvGrpSpPr/>
            <p:nvPr/>
          </p:nvGrpSpPr>
          <p:grpSpPr>
            <a:xfrm>
              <a:off x="3384062" y="3519488"/>
              <a:ext cx="478692" cy="468923"/>
              <a:chOff x="2868247" y="699477"/>
              <a:chExt cx="478692" cy="468923"/>
            </a:xfrm>
          </p:grpSpPr>
          <p:sp>
            <p:nvSpPr>
              <p:cNvPr id="29" name="Oval 28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5</a:t>
                </a:r>
                <a:endParaRPr lang="en-US" dirty="0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535354" y="3420207"/>
              <a:ext cx="2014415" cy="2558202"/>
              <a:chOff x="535354" y="3420207"/>
              <a:chExt cx="2014415" cy="2558202"/>
            </a:xfrm>
          </p:grpSpPr>
          <p:pic>
            <p:nvPicPr>
              <p:cNvPr id="9" name="Picture 8" descr="fig_DVCS-BH.eps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</a:ext>
                </a:extLst>
              </a:blip>
              <a:srcRect r="64184"/>
              <a:stretch/>
            </p:blipFill>
            <p:spPr>
              <a:xfrm>
                <a:off x="552938" y="3519488"/>
                <a:ext cx="1996831" cy="1866900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1433" y="3984867"/>
                <a:ext cx="359507" cy="269630"/>
              </a:xfrm>
              <a:prstGeom prst="rect">
                <a:avLst/>
              </a:prstGeom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914399" y="3721102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  <p:grpSp>
            <p:nvGrpSpPr>
              <p:cNvPr id="4" name="Group 24"/>
              <p:cNvGrpSpPr/>
              <p:nvPr/>
            </p:nvGrpSpPr>
            <p:grpSpPr>
              <a:xfrm>
                <a:off x="535354" y="3420207"/>
                <a:ext cx="478692" cy="468923"/>
                <a:chOff x="2868247" y="699477"/>
                <a:chExt cx="478692" cy="468923"/>
              </a:xfrm>
            </p:grpSpPr>
            <p:sp>
              <p:nvSpPr>
                <p:cNvPr id="26" name="Oval 25"/>
                <p:cNvSpPr/>
                <p:nvPr/>
              </p:nvSpPr>
              <p:spPr bwMode="auto">
                <a:xfrm>
                  <a:off x="2868247" y="699477"/>
                  <a:ext cx="478692" cy="468923"/>
                </a:xfrm>
                <a:prstGeom prst="ellipse">
                  <a:avLst/>
                </a:prstGeom>
                <a:noFill/>
                <a:ln w="1905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2" charset="0"/>
                    <a:ea typeface="ＭＳ Ｐゴシック" pitchFamily="-112" charset="-128"/>
                    <a:cs typeface="ＭＳ Ｐゴシック" pitchFamily="-112" charset="-128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2946400" y="748323"/>
                  <a:ext cx="32573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4</a:t>
                  </a:r>
                </a:p>
              </p:txBody>
            </p:sp>
          </p:grpSp>
          <p:sp>
            <p:nvSpPr>
              <p:cNvPr id="34" name="TextBox 33"/>
              <p:cNvSpPr txBox="1"/>
              <p:nvPr/>
            </p:nvSpPr>
            <p:spPr>
              <a:xfrm>
                <a:off x="1090236" y="5147412"/>
                <a:ext cx="915635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0" dirty="0" smtClean="0">
                    <a:latin typeface="Times New Roman"/>
                    <a:cs typeface="Times New Roman"/>
                  </a:rPr>
                  <a:t>DVCS </a:t>
                </a:r>
              </a:p>
              <a:p>
                <a:pPr algn="ctr"/>
                <a:r>
                  <a:rPr lang="en-US" sz="1600" b="0" dirty="0" smtClean="0">
                    <a:latin typeface="Times New Roman"/>
                    <a:cs typeface="Times New Roman"/>
                  </a:rPr>
                  <a:t>&amp;</a:t>
                </a:r>
              </a:p>
              <a:p>
                <a:pPr algn="ctr"/>
                <a:r>
                  <a:rPr lang="en-US" sz="1600" b="0" dirty="0" smtClean="0">
                    <a:latin typeface="Times New Roman"/>
                    <a:cs typeface="Times New Roman"/>
                  </a:rPr>
                  <a:t>BH -ISR</a:t>
                </a:r>
                <a:endParaRPr lang="en-US" sz="1600" b="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3900018" y="5114200"/>
              <a:ext cx="954408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DVCS 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&amp;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BH -FSR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Processes to be considered</a:t>
            </a:r>
            <a:endParaRPr lang="en-GB" sz="29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8" name="Date Placeholder 3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39" name="Footer Placeholder 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209062" y="839177"/>
            <a:ext cx="5604607" cy="2198618"/>
            <a:chOff x="488462" y="839177"/>
            <a:chExt cx="5604607" cy="2198618"/>
          </a:xfrm>
        </p:grpSpPr>
        <p:grpSp>
          <p:nvGrpSpPr>
            <p:cNvPr id="40" name="Group 39"/>
            <p:cNvGrpSpPr/>
            <p:nvPr/>
          </p:nvGrpSpPr>
          <p:grpSpPr>
            <a:xfrm>
              <a:off x="517769" y="1104900"/>
              <a:ext cx="5575300" cy="1928988"/>
              <a:chOff x="517769" y="1104900"/>
              <a:chExt cx="5575300" cy="1928988"/>
            </a:xfrm>
          </p:grpSpPr>
          <p:pic>
            <p:nvPicPr>
              <p:cNvPr id="8" name="Picture 7" descr="fig_DVCS-BH.eps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</a:ext>
                </a:extLst>
              </a:blip>
              <a:stretch>
                <a:fillRect/>
              </a:stretch>
            </p:blipFill>
            <p:spPr>
              <a:xfrm>
                <a:off x="517769" y="1104900"/>
                <a:ext cx="5575300" cy="1866900"/>
              </a:xfrm>
              <a:prstGeom prst="rect">
                <a:avLst/>
              </a:prstGeom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1166436" y="2695334"/>
                <a:ext cx="731991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DVCS</a:t>
                </a:r>
                <a:endParaRPr lang="en-US" sz="1600" b="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17" name="Oval 16"/>
            <p:cNvSpPr/>
            <p:nvPr/>
          </p:nvSpPr>
          <p:spPr bwMode="auto">
            <a:xfrm>
              <a:off x="488462" y="852854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56846" y="891931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grpSp>
          <p:nvGrpSpPr>
            <p:cNvPr id="2" name="Group 20"/>
            <p:cNvGrpSpPr/>
            <p:nvPr/>
          </p:nvGrpSpPr>
          <p:grpSpPr>
            <a:xfrm>
              <a:off x="2868247" y="839177"/>
              <a:ext cx="478692" cy="468923"/>
              <a:chOff x="2868247" y="699477"/>
              <a:chExt cx="478692" cy="468923"/>
            </a:xfrm>
          </p:grpSpPr>
          <p:sp>
            <p:nvSpPr>
              <p:cNvPr id="19" name="Oval 18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</p:grpSp>
        <p:grpSp>
          <p:nvGrpSpPr>
            <p:cNvPr id="3" name="Group 21"/>
            <p:cNvGrpSpPr/>
            <p:nvPr/>
          </p:nvGrpSpPr>
          <p:grpSpPr>
            <a:xfrm>
              <a:off x="4847493" y="864577"/>
              <a:ext cx="478692" cy="468923"/>
              <a:chOff x="2868247" y="699477"/>
              <a:chExt cx="478692" cy="468923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3</a:t>
                </a:r>
                <a:endParaRPr lang="en-US" dirty="0"/>
              </a:p>
            </p:txBody>
          </p:sp>
          <p:sp>
            <p:nvSpPr>
              <p:cNvPr id="23" name="Oval 22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3057766" y="2699241"/>
              <a:ext cx="9544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BH -FSR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929549" y="2695334"/>
              <a:ext cx="9156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BH -ISR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251201" y="3206091"/>
            <a:ext cx="389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DVCS and Bethe-</a:t>
            </a:r>
            <a:r>
              <a:rPr lang="en-US" dirty="0" err="1" smtClean="0">
                <a:solidFill>
                  <a:srgbClr val="FF0000"/>
                </a:solidFill>
              </a:rPr>
              <a:t>Heitler</a:t>
            </a:r>
            <a:r>
              <a:rPr lang="en-US" dirty="0" smtClean="0">
                <a:solidFill>
                  <a:srgbClr val="FF0000"/>
                </a:solidFill>
              </a:rPr>
              <a:t> have the same final state topology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09602" name="Object 2"/>
          <p:cNvGraphicFramePr>
            <a:graphicFrameLocks noChangeAspect="1"/>
          </p:cNvGraphicFramePr>
          <p:nvPr/>
        </p:nvGraphicFramePr>
        <p:xfrm>
          <a:off x="5989638" y="4024313"/>
          <a:ext cx="2643187" cy="303212"/>
        </p:xfrm>
        <a:graphic>
          <a:graphicData uri="http://schemas.openxmlformats.org/presentationml/2006/ole">
            <p:oleObj spid="_x0000_s409602" name="Equation" r:id="rId6" imgW="1765300" imgH="190500" progId="Equation.3">
              <p:embed/>
            </p:oleObj>
          </a:graphicData>
        </a:graphic>
      </p:graphicFrame>
      <p:sp>
        <p:nvSpPr>
          <p:cNvPr id="4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19227190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1243217" y="2949788"/>
          <a:ext cx="6161674" cy="755438"/>
        </p:xfrm>
        <a:graphic>
          <a:graphicData uri="http://schemas.openxmlformats.org/presentationml/2006/ole">
            <p:oleObj spid="_x0000_s352259" name="Equation" r:id="rId3" imgW="3835400" imgH="469900" progId="Equation.3">
              <p:embed/>
            </p:oleObj>
          </a:graphicData>
        </a:graphic>
      </p:graphicFrame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- BH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607" y="5475094"/>
            <a:ext cx="912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DVCS cross section measurement -&gt; </a:t>
            </a:r>
            <a:r>
              <a:rPr lang="en-US" dirty="0" smtClean="0"/>
              <a:t>BH must be removed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[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uncertainty on BH </a:t>
            </a:r>
            <a:r>
              <a:rPr lang="en-US" b="1" dirty="0" err="1" smtClean="0">
                <a:solidFill>
                  <a:srgbClr val="0000FF"/>
                </a:solidFill>
                <a:sym typeface="Wingdings"/>
              </a:rPr>
              <a:t>xsec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 ~ 3%]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dirty="0" smtClean="0"/>
          </a:p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Asymmetry measurement -&gt; </a:t>
            </a:r>
            <a:r>
              <a:rPr lang="en-US" dirty="0" smtClean="0"/>
              <a:t>BH must be part of the sample (we need the interference term)</a:t>
            </a:r>
            <a:endParaRPr lang="en-US" dirty="0"/>
          </a:p>
        </p:txBody>
      </p:sp>
      <p:grpSp>
        <p:nvGrpSpPr>
          <p:cNvPr id="57" name="Group 28"/>
          <p:cNvGrpSpPr/>
          <p:nvPr/>
        </p:nvGrpSpPr>
        <p:grpSpPr>
          <a:xfrm>
            <a:off x="304073" y="3713503"/>
            <a:ext cx="8449570" cy="1420490"/>
            <a:chOff x="304073" y="803707"/>
            <a:chExt cx="8449570" cy="1420490"/>
          </a:xfrm>
        </p:grpSpPr>
        <p:sp>
          <p:nvSpPr>
            <p:cNvPr id="58" name="TextBox 57"/>
            <p:cNvSpPr txBox="1"/>
            <p:nvPr/>
          </p:nvSpPr>
          <p:spPr>
            <a:xfrm>
              <a:off x="304073" y="803707"/>
              <a:ext cx="6814686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FF0000"/>
                  </a:solidFill>
                </a:rPr>
                <a:t>|</a:t>
              </a:r>
              <a:r>
                <a:rPr lang="en-US" b="1" dirty="0" err="1" smtClean="0">
                  <a:solidFill>
                    <a:srgbClr val="FF0000"/>
                  </a:solidFill>
                </a:rPr>
                <a:t>t</a:t>
              </a:r>
              <a:r>
                <a:rPr lang="en-US" b="1" dirty="0" smtClean="0">
                  <a:solidFill>
                    <a:srgbClr val="FF0000"/>
                  </a:solidFill>
                </a:rPr>
                <a:t>|-differential cross section is a very powerful tool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Gives precise access to GPD H 	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Fourier transform -&gt; direct imaging in impact parameter space </a:t>
              </a:r>
            </a:p>
            <a:p>
              <a:pPr marL="228600" indent="-228600">
                <a:buFont typeface="Wingdings" charset="2"/>
                <a:buChar char="Ø"/>
              </a:pPr>
              <a:endParaRPr lang="en-US" b="1" dirty="0">
                <a:solidFill>
                  <a:srgbClr val="0000FF"/>
                </a:solidFill>
              </a:endParaRPr>
            </a:p>
          </p:txBody>
        </p:sp>
        <p:pic>
          <p:nvPicPr>
            <p:cNvPr id="60" name="Picture 59" descr="Screen shot 2012-07-30 at 10.08.39 AM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08391" y="833483"/>
              <a:ext cx="1445252" cy="1390714"/>
            </a:xfrm>
            <a:prstGeom prst="rect">
              <a:avLst/>
            </a:prstGeom>
          </p:spPr>
        </p:pic>
      </p:grpSp>
      <p:graphicFrame>
        <p:nvGraphicFramePr>
          <p:cNvPr id="352268" name="Object 12"/>
          <p:cNvGraphicFramePr>
            <a:graphicFrameLocks noChangeAspect="1"/>
          </p:cNvGraphicFramePr>
          <p:nvPr/>
        </p:nvGraphicFramePr>
        <p:xfrm>
          <a:off x="2687406" y="4708331"/>
          <a:ext cx="2493963" cy="665163"/>
        </p:xfrm>
        <a:graphic>
          <a:graphicData uri="http://schemas.openxmlformats.org/presentationml/2006/ole">
            <p:oleObj spid="_x0000_s352268" name="Equation" r:id="rId5" imgW="1333500" imgH="355600" progId="Equation.3">
              <p:embed/>
            </p:oleObj>
          </a:graphicData>
        </a:graphic>
      </p:graphicFrame>
      <p:pic>
        <p:nvPicPr>
          <p:cNvPr id="61" name="Picture 60" descr="fig_DVCS-BH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508369" y="990600"/>
            <a:ext cx="5575300" cy="1866900"/>
          </a:xfrm>
          <a:prstGeom prst="rect">
            <a:avLst/>
          </a:prstGeom>
        </p:spPr>
      </p:pic>
      <p:sp>
        <p:nvSpPr>
          <p:cNvPr id="62" name="Oval 61"/>
          <p:cNvSpPr/>
          <p:nvPr/>
        </p:nvSpPr>
        <p:spPr bwMode="auto">
          <a:xfrm>
            <a:off x="1479062" y="763954"/>
            <a:ext cx="478692" cy="468923"/>
          </a:xfrm>
          <a:prstGeom prst="ellips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560146" y="777631"/>
            <a:ext cx="325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grpSp>
        <p:nvGrpSpPr>
          <p:cNvPr id="64" name="Group 20"/>
          <p:cNvGrpSpPr/>
          <p:nvPr/>
        </p:nvGrpSpPr>
        <p:grpSpPr>
          <a:xfrm>
            <a:off x="3858847" y="750277"/>
            <a:ext cx="478692" cy="468923"/>
            <a:chOff x="2868247" y="699477"/>
            <a:chExt cx="478692" cy="468923"/>
          </a:xfrm>
        </p:grpSpPr>
        <p:sp>
          <p:nvSpPr>
            <p:cNvPr id="65" name="Oval 64"/>
            <p:cNvSpPr/>
            <p:nvPr/>
          </p:nvSpPr>
          <p:spPr bwMode="auto">
            <a:xfrm>
              <a:off x="2868247" y="699477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946400" y="748323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</p:grpSp>
      <p:grpSp>
        <p:nvGrpSpPr>
          <p:cNvPr id="67" name="Group 21"/>
          <p:cNvGrpSpPr/>
          <p:nvPr/>
        </p:nvGrpSpPr>
        <p:grpSpPr>
          <a:xfrm>
            <a:off x="5838093" y="775677"/>
            <a:ext cx="478692" cy="468923"/>
            <a:chOff x="2868247" y="699477"/>
            <a:chExt cx="478692" cy="468923"/>
          </a:xfrm>
        </p:grpSpPr>
        <p:sp>
          <p:nvSpPr>
            <p:cNvPr id="68" name="Oval 67"/>
            <p:cNvSpPr/>
            <p:nvPr/>
          </p:nvSpPr>
          <p:spPr bwMode="auto">
            <a:xfrm>
              <a:off x="2868247" y="699477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946400" y="748323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4061066" y="2584941"/>
            <a:ext cx="95440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-FSR</a:t>
            </a:r>
            <a:endParaRPr lang="en-US" sz="1600" b="0" dirty="0">
              <a:latin typeface="Times New Roman"/>
              <a:cs typeface="Times New Roman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2849" y="2581034"/>
            <a:ext cx="91563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-ISR</a:t>
            </a:r>
            <a:endParaRPr lang="en-US" sz="1600" b="0" dirty="0">
              <a:latin typeface="Times New Roman"/>
              <a:cs typeface="Times New Roman"/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can be done experimentally to suppress BH</a:t>
            </a:r>
            <a:endParaRPr lang="en-GB" sz="2800" b="1" dirty="0">
              <a:solidFill>
                <a:srgbClr val="FF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38700" y="3605512"/>
            <a:ext cx="43053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3: </a:t>
            </a:r>
          </a:p>
          <a:p>
            <a:r>
              <a:rPr lang="en-US" sz="1400" dirty="0" smtClean="0"/>
              <a:t>The photon is collinear to the incoming beam and</a:t>
            </a:r>
            <a:r>
              <a:rPr lang="en-US" sz="1400" dirty="0" smtClean="0">
                <a:sym typeface="Wingdings"/>
              </a:rPr>
              <a:t> goes down the beam line (event will not pass selection criteria)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no/very small contribution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605512"/>
            <a:ext cx="43688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2: </a:t>
            </a:r>
          </a:p>
          <a:p>
            <a:r>
              <a:rPr lang="en-US" sz="1400" dirty="0" smtClean="0"/>
              <a:t>The photon is collinear to the outgoing scattered lepton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lepton bands little in magnetic field, EM-cluster of photon and lepton collapse to one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(event will not pass DVCS selection criteria)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photon and lepton are separated enough in magnetic field the cuts on slides 10 &amp; 11 help  to suppress the contribution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remaining contribution needs to be estimated by MC and subtracted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38700" y="3618956"/>
            <a:ext cx="4305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5 (FSR):  </a:t>
            </a:r>
          </a:p>
          <a:p>
            <a:r>
              <a:rPr lang="en-US" sz="1400" dirty="0" smtClean="0"/>
              <a:t>photon collinear to the outgoing scattered lepton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lepton is band only little in magnetic field, EM-cluster of photon and lepton collapse to one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(total electron energy measured correctly)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photon and lepton are separated enough in magnetic field, it leads to 3 EM-clusters in event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(event will not pass DVCS selection criteria)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5375" y="3620971"/>
            <a:ext cx="4305300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4 (ISR):  </a:t>
            </a:r>
          </a:p>
          <a:p>
            <a:r>
              <a:rPr lang="en-US" sz="1400" dirty="0" smtClean="0"/>
              <a:t>photon collinear to </a:t>
            </a:r>
            <a:r>
              <a:rPr lang="en-US" sz="1400" dirty="0"/>
              <a:t>the incoming beam</a:t>
            </a:r>
            <a:r>
              <a:rPr lang="en-US" sz="1400" dirty="0" smtClean="0"/>
              <a:t> and </a:t>
            </a:r>
            <a:r>
              <a:rPr lang="en-US" sz="1400" dirty="0" smtClean="0">
                <a:sym typeface="Wingdings"/>
              </a:rPr>
              <a:t>goes </a:t>
            </a:r>
            <a:r>
              <a:rPr lang="en-US" sz="1400" dirty="0">
                <a:sym typeface="Wingdings"/>
              </a:rPr>
              <a:t>down the beam line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this contribution can only be estimated via MC</a:t>
            </a:r>
          </a:p>
          <a:p>
            <a:pPr marL="2857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this causes a correction of the kinematics (x and Q</a:t>
            </a:r>
            <a:r>
              <a:rPr lang="en-US" sz="1400" baseline="30000" dirty="0" smtClean="0">
                <a:solidFill>
                  <a:srgbClr val="0000FF"/>
                </a:solidFill>
                <a:sym typeface="Wingdings"/>
              </a:rPr>
              <a:t>2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) and </a:t>
            </a:r>
            <a:r>
              <a:rPr lang="en-US" sz="1400" dirty="0">
                <a:solidFill>
                  <a:srgbClr val="0000FF"/>
                </a:solidFill>
                <a:sym typeface="Wingdings"/>
              </a:rPr>
              <a:t>some systematic 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uncertainty</a:t>
            </a:r>
            <a:endParaRPr lang="en-US" sz="1400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charset="0"/>
              <a:buChar char="à"/>
            </a:pPr>
            <a:endParaRPr lang="en-US" sz="1400" dirty="0" smtClean="0">
              <a:solidFill>
                <a:srgbClr val="0000FF"/>
              </a:solidFill>
              <a:sym typeface="Wingdings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26, 2014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EIC Users Meeting - Stony Brook University</a:t>
            </a:r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869462" y="987669"/>
            <a:ext cx="3273669" cy="2132623"/>
            <a:chOff x="2819400" y="839177"/>
            <a:chExt cx="3273669" cy="2132623"/>
          </a:xfrm>
        </p:grpSpPr>
        <p:pic>
          <p:nvPicPr>
            <p:cNvPr id="13" name="Picture 12" descr="fig_DVCS-BH.eps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l="41283"/>
            <a:stretch>
              <a:fillRect/>
            </a:stretch>
          </p:blipFill>
          <p:spPr>
            <a:xfrm>
              <a:off x="2819400" y="1104900"/>
              <a:ext cx="3273669" cy="1866900"/>
            </a:xfrm>
            <a:prstGeom prst="rect">
              <a:avLst/>
            </a:prstGeom>
          </p:spPr>
        </p:pic>
        <p:grpSp>
          <p:nvGrpSpPr>
            <p:cNvPr id="14" name="Group 20"/>
            <p:cNvGrpSpPr/>
            <p:nvPr/>
          </p:nvGrpSpPr>
          <p:grpSpPr>
            <a:xfrm>
              <a:off x="2868247" y="839177"/>
              <a:ext cx="478692" cy="468923"/>
              <a:chOff x="2868247" y="699477"/>
              <a:chExt cx="478692" cy="468923"/>
            </a:xfrm>
          </p:grpSpPr>
          <p:sp>
            <p:nvSpPr>
              <p:cNvPr id="15" name="Oval 14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</p:grpSp>
        <p:grpSp>
          <p:nvGrpSpPr>
            <p:cNvPr id="17" name="Group 21"/>
            <p:cNvGrpSpPr/>
            <p:nvPr/>
          </p:nvGrpSpPr>
          <p:grpSpPr>
            <a:xfrm>
              <a:off x="4847493" y="864577"/>
              <a:ext cx="478692" cy="468923"/>
              <a:chOff x="2868247" y="699477"/>
              <a:chExt cx="478692" cy="468923"/>
            </a:xfrm>
          </p:grpSpPr>
          <p:sp>
            <p:nvSpPr>
              <p:cNvPr id="18" name="Oval 17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3</a:t>
                </a:r>
                <a:endParaRPr lang="en-US" dirty="0"/>
              </a:p>
            </p:txBody>
          </p:sp>
        </p:grpSp>
      </p:grpSp>
      <p:sp>
        <p:nvSpPr>
          <p:cNvPr id="32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2087684" y="860669"/>
            <a:ext cx="4804507" cy="2558202"/>
            <a:chOff x="2218591" y="910851"/>
            <a:chExt cx="4804507" cy="2558202"/>
          </a:xfrm>
        </p:grpSpPr>
        <p:grpSp>
          <p:nvGrpSpPr>
            <p:cNvPr id="35" name="Group 34"/>
            <p:cNvGrpSpPr/>
            <p:nvPr/>
          </p:nvGrpSpPr>
          <p:grpSpPr>
            <a:xfrm>
              <a:off x="2218591" y="910851"/>
              <a:ext cx="4804507" cy="2558202"/>
              <a:chOff x="2218591" y="910851"/>
              <a:chExt cx="4804507" cy="2558202"/>
            </a:xfrm>
          </p:grpSpPr>
          <p:grpSp>
            <p:nvGrpSpPr>
              <p:cNvPr id="31" name="Group 30"/>
              <p:cNvGrpSpPr/>
              <p:nvPr/>
            </p:nvGrpSpPr>
            <p:grpSpPr>
              <a:xfrm>
                <a:off x="2218591" y="910851"/>
                <a:ext cx="4804507" cy="2558202"/>
                <a:chOff x="535354" y="3420207"/>
                <a:chExt cx="4804507" cy="2558202"/>
              </a:xfrm>
            </p:grpSpPr>
            <p:pic>
              <p:nvPicPr>
                <p:cNvPr id="21" name="Picture 20" descr="fig_DVCS-BH.eps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  </a:ext>
                  </a:extLst>
                </a:blip>
                <a:srcRect r="64184"/>
                <a:stretch/>
              </p:blipFill>
              <p:spPr>
                <a:xfrm>
                  <a:off x="552938" y="3519488"/>
                  <a:ext cx="1996831" cy="1866900"/>
                </a:xfrm>
                <a:prstGeom prst="rect">
                  <a:avLst/>
                </a:prstGeom>
              </p:spPr>
            </p:pic>
            <p:pic>
              <p:nvPicPr>
                <p:cNvPr id="22" name="Picture 21" descr="fig_DVCS-BH.eps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  </a:ext>
                  </a:extLst>
                </a:blip>
                <a:srcRect r="64184"/>
                <a:stretch/>
              </p:blipFill>
              <p:spPr>
                <a:xfrm>
                  <a:off x="3343030" y="3529257"/>
                  <a:ext cx="1996831" cy="1866900"/>
                </a:xfrm>
                <a:prstGeom prst="rect">
                  <a:avLst/>
                </a:prstGeom>
              </p:spPr>
            </p:pic>
            <p:grpSp>
              <p:nvGrpSpPr>
                <p:cNvPr id="23" name="Group 24"/>
                <p:cNvGrpSpPr/>
                <p:nvPr/>
              </p:nvGrpSpPr>
              <p:grpSpPr>
                <a:xfrm>
                  <a:off x="535354" y="3420207"/>
                  <a:ext cx="478692" cy="468923"/>
                  <a:chOff x="2868247" y="699477"/>
                  <a:chExt cx="478692" cy="468923"/>
                </a:xfrm>
              </p:grpSpPr>
              <p:sp>
                <p:nvSpPr>
                  <p:cNvPr id="24" name="Oval 23"/>
                  <p:cNvSpPr/>
                  <p:nvPr/>
                </p:nvSpPr>
                <p:spPr bwMode="auto">
                  <a:xfrm>
                    <a:off x="2868247" y="699477"/>
                    <a:ext cx="478692" cy="468923"/>
                  </a:xfrm>
                  <a:prstGeom prst="ellipse">
                    <a:avLst/>
                  </a:prstGeom>
                  <a:noFill/>
                  <a:ln w="1905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2" charset="0"/>
                      <a:ea typeface="ＭＳ Ｐゴシック" pitchFamily="-112" charset="-128"/>
                      <a:cs typeface="ＭＳ Ｐゴシック" pitchFamily="-112" charset="-128"/>
                    </a:endParaRPr>
                  </a:p>
                </p:txBody>
              </p:sp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2946400" y="748323"/>
                    <a:ext cx="3257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4</a:t>
                    </a:r>
                  </a:p>
                </p:txBody>
              </p:sp>
            </p:grpSp>
            <p:grpSp>
              <p:nvGrpSpPr>
                <p:cNvPr id="26" name="Group 27"/>
                <p:cNvGrpSpPr/>
                <p:nvPr/>
              </p:nvGrpSpPr>
              <p:grpSpPr>
                <a:xfrm>
                  <a:off x="3384062" y="3519488"/>
                  <a:ext cx="478692" cy="468923"/>
                  <a:chOff x="2868247" y="699477"/>
                  <a:chExt cx="478692" cy="468923"/>
                </a:xfrm>
              </p:grpSpPr>
              <p:sp>
                <p:nvSpPr>
                  <p:cNvPr id="27" name="Oval 26"/>
                  <p:cNvSpPr/>
                  <p:nvPr/>
                </p:nvSpPr>
                <p:spPr bwMode="auto">
                  <a:xfrm>
                    <a:off x="2868247" y="699477"/>
                    <a:ext cx="478692" cy="468923"/>
                  </a:xfrm>
                  <a:prstGeom prst="ellipse">
                    <a:avLst/>
                  </a:prstGeom>
                  <a:noFill/>
                  <a:ln w="1905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2" charset="0"/>
                      <a:ea typeface="ＭＳ Ｐゴシック" pitchFamily="-112" charset="-128"/>
                      <a:cs typeface="ＭＳ Ｐゴシック" pitchFamily="-112" charset="-128"/>
                    </a:endParaRPr>
                  </a:p>
                </p:txBody>
              </p: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2946400" y="748323"/>
                    <a:ext cx="32555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 smtClean="0"/>
                      <a:t>5</a:t>
                    </a:r>
                    <a:endParaRPr lang="en-US" dirty="0"/>
                  </a:p>
                </p:txBody>
              </p:sp>
            </p:grpSp>
            <p:sp>
              <p:nvSpPr>
                <p:cNvPr id="29" name="TextBox 28"/>
                <p:cNvSpPr txBox="1"/>
                <p:nvPr/>
              </p:nvSpPr>
              <p:spPr>
                <a:xfrm>
                  <a:off x="1090236" y="5147412"/>
                  <a:ext cx="915635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-ISR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3900018" y="5114200"/>
                  <a:ext cx="954408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-FSR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</p:grpSp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51100" y="1471242"/>
                <a:ext cx="359507" cy="269630"/>
              </a:xfrm>
              <a:prstGeom prst="rect">
                <a:avLst/>
              </a:prstGeom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2664066" y="1207477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</p:grp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747424" y="1584620"/>
              <a:ext cx="324343" cy="269630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5825578" y="1380447"/>
              <a:ext cx="355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q</a:t>
              </a:r>
              <a:r>
                <a:rPr lang="en-US" sz="1600" b="0" baseline="-25000" dirty="0" smtClean="0">
                  <a:latin typeface="Times New Roman"/>
                  <a:cs typeface="Times New Roman"/>
                </a:rPr>
                <a:t>3</a:t>
              </a:r>
              <a:endParaRPr lang="en-US" sz="1600" b="0" baseline="-25000" dirty="0">
                <a:latin typeface="Times New Roman"/>
                <a:cs typeface="Times New Roman"/>
              </a:endParaRP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91038712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18813</TotalTime>
  <Words>3874</Words>
  <Application>Microsoft Macintosh PowerPoint</Application>
  <PresentationFormat>On-screen Show (4:3)</PresentationFormat>
  <Paragraphs>602</Paragraphs>
  <Slides>44</Slides>
  <Notes>6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47" baseType="lpstr">
      <vt:lpstr>Office Theme</vt:lpstr>
      <vt:lpstr>Equation</vt:lpstr>
      <vt:lpstr>Microsoft Equation</vt:lpstr>
      <vt:lpstr>Salvatore Fazio  Brookhaven National Laboratory Upton, New York</vt:lpstr>
      <vt:lpstr>Plan of the talk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662</cp:revision>
  <cp:lastPrinted>2012-03-22T00:20:48Z</cp:lastPrinted>
  <dcterms:created xsi:type="dcterms:W3CDTF">2014-06-25T15:18:39Z</dcterms:created>
  <dcterms:modified xsi:type="dcterms:W3CDTF">2014-06-25T16:05:03Z</dcterms:modified>
</cp:coreProperties>
</file>